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2" r:id="rId1"/>
  </p:sldMasterIdLst>
  <p:sldIdLst>
    <p:sldId id="256" r:id="rId2"/>
    <p:sldId id="316" r:id="rId3"/>
    <p:sldId id="345" r:id="rId4"/>
    <p:sldId id="294" r:id="rId5"/>
    <p:sldId id="317" r:id="rId6"/>
    <p:sldId id="318" r:id="rId7"/>
    <p:sldId id="322" r:id="rId8"/>
    <p:sldId id="324" r:id="rId9"/>
    <p:sldId id="325" r:id="rId10"/>
    <p:sldId id="310" r:id="rId11"/>
    <p:sldId id="308" r:id="rId12"/>
    <p:sldId id="297" r:id="rId13"/>
    <p:sldId id="311" r:id="rId14"/>
    <p:sldId id="320" r:id="rId15"/>
    <p:sldId id="326" r:id="rId16"/>
    <p:sldId id="321" r:id="rId17"/>
    <p:sldId id="312" r:id="rId18"/>
    <p:sldId id="313" r:id="rId19"/>
    <p:sldId id="307" r:id="rId20"/>
    <p:sldId id="343" r:id="rId21"/>
    <p:sldId id="327" r:id="rId22"/>
    <p:sldId id="295" r:id="rId23"/>
    <p:sldId id="300" r:id="rId24"/>
    <p:sldId id="301" r:id="rId25"/>
    <p:sldId id="298" r:id="rId26"/>
    <p:sldId id="315" r:id="rId27"/>
    <p:sldId id="302" r:id="rId28"/>
    <p:sldId id="303" r:id="rId29"/>
    <p:sldId id="299" r:id="rId30"/>
    <p:sldId id="296" r:id="rId31"/>
    <p:sldId id="304" r:id="rId32"/>
    <p:sldId id="314" r:id="rId33"/>
    <p:sldId id="328" r:id="rId34"/>
    <p:sldId id="329" r:id="rId35"/>
    <p:sldId id="330" r:id="rId36"/>
    <p:sldId id="319" r:id="rId37"/>
    <p:sldId id="267" r:id="rId38"/>
    <p:sldId id="305" r:id="rId39"/>
    <p:sldId id="306" r:id="rId40"/>
    <p:sldId id="309" r:id="rId41"/>
    <p:sldId id="334" r:id="rId42"/>
    <p:sldId id="335" r:id="rId43"/>
    <p:sldId id="336" r:id="rId44"/>
    <p:sldId id="337" r:id="rId45"/>
    <p:sldId id="338" r:id="rId46"/>
    <p:sldId id="339" r:id="rId47"/>
    <p:sldId id="340" r:id="rId48"/>
    <p:sldId id="341" r:id="rId49"/>
    <p:sldId id="342" r:id="rId50"/>
    <p:sldId id="344" r:id="rId51"/>
    <p:sldId id="323" r:id="rId52"/>
    <p:sldId id="331" r:id="rId53"/>
    <p:sldId id="332" r:id="rId54"/>
    <p:sldId id="333" r:id="rId55"/>
    <p:sldId id="257" r:id="rId56"/>
  </p:sldIdLst>
  <p:sldSz cx="10287000" cy="6858000" type="35mm"/>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2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0093"/>
    <p:restoredTop sz="94643"/>
  </p:normalViewPr>
  <p:slideViewPr>
    <p:cSldViewPr snapToGrid="0" snapToObjects="1">
      <p:cViewPr varScale="1">
        <p:scale>
          <a:sx n="115" d="100"/>
          <a:sy n="115" d="100"/>
        </p:scale>
        <p:origin x="208" y="296"/>
      </p:cViewPr>
      <p:guideLst>
        <p:guide orient="horz" pos="2160"/>
        <p:guide pos="3240"/>
      </p:guideLst>
    </p:cSldViewPr>
  </p:slideViewPr>
  <p:notesTextViewPr>
    <p:cViewPr>
      <p:scale>
        <a:sx n="1" d="1"/>
        <a:sy n="1" d="1"/>
      </p:scale>
      <p:origin x="0" y="0"/>
    </p:cViewPr>
  </p:notesTextViewPr>
  <p:sorterViewPr>
    <p:cViewPr>
      <p:scale>
        <a:sx n="147" d="100"/>
        <a:sy n="147"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470972" y="3070514"/>
            <a:ext cx="9345057" cy="716972"/>
          </a:xfrm>
          <a:prstGeom prst="rect">
            <a:avLst/>
          </a:prstGeom>
        </p:spPr>
        <p:txBody>
          <a:bodyPr anchor="ctr">
            <a:normAutofit/>
          </a:bodyPr>
          <a:lstStyle>
            <a:lvl1pPr algn="ctr">
              <a:defRPr sz="2400">
                <a:latin typeface="Arial" charset="0"/>
                <a:ea typeface="Arial" charset="0"/>
                <a:cs typeface="Arial" charset="0"/>
              </a:defRPr>
            </a:lvl1pPr>
          </a:lstStyle>
          <a:p>
            <a:r>
              <a:rPr lang="es-ES" smtClean="0"/>
              <a:t>Clic para editar título</a:t>
            </a:r>
            <a:endParaRPr lang="en-US" dirty="0"/>
          </a:p>
        </p:txBody>
      </p:sp>
      <p:pic>
        <p:nvPicPr>
          <p:cNvPr id="5" name="Imagen 4"/>
          <p:cNvPicPr>
            <a:picLocks noChangeAspect="1"/>
          </p:cNvPicPr>
          <p:nvPr userDrawn="1"/>
        </p:nvPicPr>
        <p:blipFill>
          <a:blip r:embed="rId2"/>
          <a:stretch>
            <a:fillRect/>
          </a:stretch>
        </p:blipFill>
        <p:spPr>
          <a:xfrm>
            <a:off x="71918" y="5914255"/>
            <a:ext cx="5363110" cy="871112"/>
          </a:xfrm>
          <a:prstGeom prst="rect">
            <a:avLst/>
          </a:prstGeom>
        </p:spPr>
      </p:pic>
    </p:spTree>
    <p:extLst>
      <p:ext uri="{BB962C8B-B14F-4D97-AF65-F5344CB8AC3E}">
        <p14:creationId xmlns:p14="http://schemas.microsoft.com/office/powerpoint/2010/main" val="159735488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2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287999" y="287999"/>
            <a:ext cx="9360000" cy="576000"/>
          </a:xfrm>
        </p:spPr>
        <p:txBody>
          <a:bodyPr/>
          <a:lstStyle/>
          <a:p>
            <a:r>
              <a:rPr lang="es-ES" smtClean="0"/>
              <a:t>Clic para editar título</a:t>
            </a:r>
            <a:endParaRPr lang="en-US" dirty="0"/>
          </a:p>
        </p:txBody>
      </p:sp>
      <p:sp>
        <p:nvSpPr>
          <p:cNvPr id="3" name="Content Placeholder 2"/>
          <p:cNvSpPr>
            <a:spLocks noGrp="1"/>
          </p:cNvSpPr>
          <p:nvPr>
            <p:ph idx="1"/>
          </p:nvPr>
        </p:nvSpPr>
        <p:spPr>
          <a:xfrm>
            <a:off x="575999" y="1008000"/>
            <a:ext cx="9360000" cy="55440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Tree>
    <p:extLst>
      <p:ext uri="{BB962C8B-B14F-4D97-AF65-F5344CB8AC3E}">
        <p14:creationId xmlns:p14="http://schemas.microsoft.com/office/powerpoint/2010/main" val="2583833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a de cierre">
    <p:spTree>
      <p:nvGrpSpPr>
        <p:cNvPr id="1" name=""/>
        <p:cNvGrpSpPr/>
        <p:nvPr/>
      </p:nvGrpSpPr>
      <p:grpSpPr>
        <a:xfrm>
          <a:off x="0" y="0"/>
          <a:ext cx="0" cy="0"/>
          <a:chOff x="0" y="0"/>
          <a:chExt cx="0" cy="0"/>
        </a:xfrm>
      </p:grpSpPr>
      <p:sp>
        <p:nvSpPr>
          <p:cNvPr id="3" name="CuadroTexto 2"/>
          <p:cNvSpPr txBox="1"/>
          <p:nvPr userDrawn="1"/>
        </p:nvSpPr>
        <p:spPr>
          <a:xfrm>
            <a:off x="1605020" y="3228945"/>
            <a:ext cx="7076960" cy="400110"/>
          </a:xfrm>
          <a:prstGeom prst="rect">
            <a:avLst/>
          </a:prstGeom>
          <a:noFill/>
        </p:spPr>
        <p:txBody>
          <a:bodyPr wrap="square" rtlCol="0">
            <a:spAutoFit/>
          </a:bodyPr>
          <a:lstStyle/>
          <a:p>
            <a:pPr algn="ctr"/>
            <a:r>
              <a:rPr lang="es-ES_tradnl" sz="2000" dirty="0" smtClean="0"/>
              <a:t>Gracias</a:t>
            </a:r>
            <a:r>
              <a:rPr lang="es-ES_tradnl" sz="2000" baseline="0" dirty="0" smtClean="0"/>
              <a:t> por su atención</a:t>
            </a:r>
            <a:endParaRPr lang="es-ES_tradnl" sz="2000" dirty="0"/>
          </a:p>
        </p:txBody>
      </p:sp>
      <p:pic>
        <p:nvPicPr>
          <p:cNvPr id="5" name="Imagen 4"/>
          <p:cNvPicPr>
            <a:picLocks noChangeAspect="1"/>
          </p:cNvPicPr>
          <p:nvPr userDrawn="1"/>
        </p:nvPicPr>
        <p:blipFill>
          <a:blip r:embed="rId2"/>
          <a:stretch>
            <a:fillRect/>
          </a:stretch>
        </p:blipFill>
        <p:spPr>
          <a:xfrm>
            <a:off x="71918" y="5914255"/>
            <a:ext cx="5363110" cy="871112"/>
          </a:xfrm>
          <a:prstGeom prst="rect">
            <a:avLst/>
          </a:prstGeom>
        </p:spPr>
      </p:pic>
    </p:spTree>
    <p:extLst>
      <p:ext uri="{BB962C8B-B14F-4D97-AF65-F5344CB8AC3E}">
        <p14:creationId xmlns:p14="http://schemas.microsoft.com/office/powerpoint/2010/main" val="306387747"/>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2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ódigo + explicación">
    <p:spTree>
      <p:nvGrpSpPr>
        <p:cNvPr id="1" name=""/>
        <p:cNvGrpSpPr/>
        <p:nvPr/>
      </p:nvGrpSpPr>
      <p:grpSpPr>
        <a:xfrm>
          <a:off x="0" y="0"/>
          <a:ext cx="0" cy="0"/>
          <a:chOff x="0" y="0"/>
          <a:chExt cx="0" cy="0"/>
        </a:xfrm>
      </p:grpSpPr>
      <p:sp>
        <p:nvSpPr>
          <p:cNvPr id="2" name="Title 1"/>
          <p:cNvSpPr>
            <a:spLocks noGrp="1"/>
          </p:cNvSpPr>
          <p:nvPr>
            <p:ph type="title"/>
          </p:nvPr>
        </p:nvSpPr>
        <p:spPr>
          <a:xfrm>
            <a:off x="287999" y="287999"/>
            <a:ext cx="9360000" cy="576000"/>
          </a:xfrm>
          <a:prstGeom prst="rect">
            <a:avLst/>
          </a:prstGeom>
        </p:spPr>
        <p:txBody>
          <a:bodyPr/>
          <a:lstStyle/>
          <a:p>
            <a:r>
              <a:rPr lang="es-ES" dirty="0" smtClean="0"/>
              <a:t>Clic para editar título</a:t>
            </a:r>
            <a:endParaRPr lang="en-US" dirty="0"/>
          </a:p>
        </p:txBody>
      </p:sp>
    </p:spTree>
    <p:extLst>
      <p:ext uri="{BB962C8B-B14F-4D97-AF65-F5344CB8AC3E}">
        <p14:creationId xmlns:p14="http://schemas.microsoft.com/office/powerpoint/2010/main" val="1680337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ódigo + explicación">
    <p:spTree>
      <p:nvGrpSpPr>
        <p:cNvPr id="1" name=""/>
        <p:cNvGrpSpPr/>
        <p:nvPr/>
      </p:nvGrpSpPr>
      <p:grpSpPr>
        <a:xfrm>
          <a:off x="0" y="0"/>
          <a:ext cx="0" cy="0"/>
          <a:chOff x="0" y="0"/>
          <a:chExt cx="0" cy="0"/>
        </a:xfrm>
      </p:grpSpPr>
      <p:sp>
        <p:nvSpPr>
          <p:cNvPr id="2" name="Title 1"/>
          <p:cNvSpPr>
            <a:spLocks noGrp="1"/>
          </p:cNvSpPr>
          <p:nvPr>
            <p:ph type="title"/>
          </p:nvPr>
        </p:nvSpPr>
        <p:spPr>
          <a:xfrm>
            <a:off x="287999" y="287999"/>
            <a:ext cx="9360000" cy="576000"/>
          </a:xfrm>
          <a:prstGeom prst="rect">
            <a:avLst/>
          </a:prstGeom>
        </p:spPr>
        <p:txBody>
          <a:bodyPr/>
          <a:lstStyle/>
          <a:p>
            <a:r>
              <a:rPr lang="es-ES" dirty="0" smtClean="0"/>
              <a:t>Clic para editar título</a:t>
            </a:r>
            <a:endParaRPr lang="en-US" dirty="0"/>
          </a:p>
        </p:txBody>
      </p:sp>
      <p:sp>
        <p:nvSpPr>
          <p:cNvPr id="3" name="Content Placeholder 2"/>
          <p:cNvSpPr>
            <a:spLocks noGrp="1"/>
          </p:cNvSpPr>
          <p:nvPr>
            <p:ph idx="1"/>
          </p:nvPr>
        </p:nvSpPr>
        <p:spPr>
          <a:xfrm>
            <a:off x="576000" y="1008000"/>
            <a:ext cx="4608000" cy="5652000"/>
          </a:xfrm>
        </p:spPr>
        <p:txBody>
          <a:bodyPr>
            <a:normAutofit/>
          </a:bodyPr>
          <a:lstStyle>
            <a:lvl1pPr>
              <a:defRPr sz="1400">
                <a:latin typeface="Menlo" charset="0"/>
                <a:ea typeface="Menlo" charset="0"/>
                <a:cs typeface="Menlo" charset="0"/>
              </a:defRPr>
            </a:lvl1pPr>
            <a:lvl2pPr>
              <a:defRPr sz="1400">
                <a:latin typeface="Menlo" charset="0"/>
                <a:ea typeface="Menlo" charset="0"/>
                <a:cs typeface="Menlo" charset="0"/>
              </a:defRPr>
            </a:lvl2pPr>
            <a:lvl3pPr>
              <a:defRPr sz="1400">
                <a:latin typeface="Menlo" charset="0"/>
                <a:ea typeface="Menlo" charset="0"/>
                <a:cs typeface="Menlo" charset="0"/>
              </a:defRPr>
            </a:lvl3pPr>
            <a:lvl4pPr>
              <a:defRPr sz="1400">
                <a:latin typeface="Menlo" charset="0"/>
                <a:ea typeface="Menlo" charset="0"/>
                <a:cs typeface="Menlo" charset="0"/>
              </a:defRPr>
            </a:lvl4pPr>
            <a:lvl5pPr>
              <a:defRPr sz="1400">
                <a:latin typeface="Menlo" charset="0"/>
                <a:ea typeface="Menlo" charset="0"/>
                <a:cs typeface="Menlo" charset="0"/>
              </a:defRPr>
            </a:lvl5p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n-US" dirty="0"/>
          </a:p>
        </p:txBody>
      </p:sp>
      <p:sp>
        <p:nvSpPr>
          <p:cNvPr id="4" name="Content Placeholder 2"/>
          <p:cNvSpPr>
            <a:spLocks noGrp="1"/>
          </p:cNvSpPr>
          <p:nvPr>
            <p:ph idx="10"/>
          </p:nvPr>
        </p:nvSpPr>
        <p:spPr>
          <a:xfrm>
            <a:off x="5436000" y="1008000"/>
            <a:ext cx="4608000" cy="5652000"/>
          </a:xfrm>
          <a:ln w="19050">
            <a:noFill/>
          </a:ln>
        </p:spPr>
        <p:txBody>
          <a:bodyPr>
            <a:normAutofit/>
          </a:bodyPr>
          <a:lstStyle>
            <a:lvl1pPr>
              <a:defRPr sz="1400">
                <a:latin typeface="Menlo" charset="0"/>
                <a:ea typeface="Menlo" charset="0"/>
                <a:cs typeface="Menlo" charset="0"/>
              </a:defRPr>
            </a:lvl1pPr>
            <a:lvl2pPr>
              <a:defRPr sz="1400">
                <a:latin typeface="Menlo" charset="0"/>
                <a:ea typeface="Menlo" charset="0"/>
                <a:cs typeface="Menlo" charset="0"/>
              </a:defRPr>
            </a:lvl2pPr>
            <a:lvl3pPr>
              <a:defRPr sz="1400">
                <a:latin typeface="Menlo" charset="0"/>
                <a:ea typeface="Menlo" charset="0"/>
                <a:cs typeface="Menlo" charset="0"/>
              </a:defRPr>
            </a:lvl3pPr>
            <a:lvl4pPr>
              <a:defRPr sz="1400">
                <a:latin typeface="Menlo" charset="0"/>
                <a:ea typeface="Menlo" charset="0"/>
                <a:cs typeface="Menlo" charset="0"/>
              </a:defRPr>
            </a:lvl4pPr>
            <a:lvl5pPr>
              <a:defRPr sz="1400">
                <a:latin typeface="Menlo" charset="0"/>
                <a:ea typeface="Menlo" charset="0"/>
                <a:cs typeface="Menlo" charset="0"/>
              </a:defRPr>
            </a:lvl5p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n-US" dirty="0"/>
          </a:p>
        </p:txBody>
      </p:sp>
      <p:cxnSp>
        <p:nvCxnSpPr>
          <p:cNvPr id="6" name="Conector recto 5"/>
          <p:cNvCxnSpPr/>
          <p:nvPr userDrawn="1"/>
        </p:nvCxnSpPr>
        <p:spPr>
          <a:xfrm flipH="1">
            <a:off x="5323562" y="1014608"/>
            <a:ext cx="0" cy="5645392"/>
          </a:xfrm>
          <a:prstGeom prst="line">
            <a:avLst/>
          </a:prstGeom>
          <a:ln w="44450">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6694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Content Placeholder 2"/>
          <p:cNvSpPr>
            <a:spLocks noGrp="1"/>
          </p:cNvSpPr>
          <p:nvPr>
            <p:ph sz="half" idx="1"/>
          </p:nvPr>
        </p:nvSpPr>
        <p:spPr>
          <a:xfrm>
            <a:off x="576000" y="1008000"/>
            <a:ext cx="4608000" cy="56520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436000" y="1008000"/>
            <a:ext cx="4608000" cy="56520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Tree>
    <p:extLst>
      <p:ext uri="{BB962C8B-B14F-4D97-AF65-F5344CB8AC3E}">
        <p14:creationId xmlns:p14="http://schemas.microsoft.com/office/powerpoint/2010/main" val="364525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ódigo + explicación">
    <p:spTree>
      <p:nvGrpSpPr>
        <p:cNvPr id="1" name=""/>
        <p:cNvGrpSpPr/>
        <p:nvPr/>
      </p:nvGrpSpPr>
      <p:grpSpPr>
        <a:xfrm>
          <a:off x="0" y="0"/>
          <a:ext cx="0" cy="0"/>
          <a:chOff x="0" y="0"/>
          <a:chExt cx="0" cy="0"/>
        </a:xfrm>
      </p:grpSpPr>
      <p:sp>
        <p:nvSpPr>
          <p:cNvPr id="2" name="Title 1"/>
          <p:cNvSpPr>
            <a:spLocks noGrp="1"/>
          </p:cNvSpPr>
          <p:nvPr>
            <p:ph type="title"/>
          </p:nvPr>
        </p:nvSpPr>
        <p:spPr>
          <a:xfrm>
            <a:off x="288000" y="287999"/>
            <a:ext cx="9360000" cy="576000"/>
          </a:xfrm>
          <a:prstGeom prst="rect">
            <a:avLst/>
          </a:prstGeom>
        </p:spPr>
        <p:txBody>
          <a:bodyPr/>
          <a:lstStyle/>
          <a:p>
            <a:r>
              <a:rPr lang="es-ES" dirty="0" smtClean="0"/>
              <a:t>Clic para editar título</a:t>
            </a:r>
            <a:endParaRPr lang="en-US" dirty="0"/>
          </a:p>
        </p:txBody>
      </p:sp>
      <p:sp>
        <p:nvSpPr>
          <p:cNvPr id="3" name="Content Placeholder 2"/>
          <p:cNvSpPr>
            <a:spLocks noGrp="1"/>
          </p:cNvSpPr>
          <p:nvPr>
            <p:ph idx="1"/>
          </p:nvPr>
        </p:nvSpPr>
        <p:spPr>
          <a:xfrm>
            <a:off x="576000" y="1008000"/>
            <a:ext cx="4608000" cy="5652000"/>
          </a:xfrm>
        </p:spPr>
        <p:txBody>
          <a:bodyPr>
            <a:normAutofit/>
          </a:bodyPr>
          <a:lstStyle>
            <a:lvl1pPr>
              <a:defRPr sz="1400">
                <a:latin typeface="Menlo" charset="0"/>
                <a:ea typeface="Menlo" charset="0"/>
                <a:cs typeface="Menlo" charset="0"/>
              </a:defRPr>
            </a:lvl1pPr>
            <a:lvl2pPr>
              <a:defRPr sz="1400">
                <a:latin typeface="Menlo" charset="0"/>
                <a:ea typeface="Menlo" charset="0"/>
                <a:cs typeface="Menlo" charset="0"/>
              </a:defRPr>
            </a:lvl2pPr>
            <a:lvl3pPr>
              <a:defRPr sz="1400">
                <a:latin typeface="Menlo" charset="0"/>
                <a:ea typeface="Menlo" charset="0"/>
                <a:cs typeface="Menlo" charset="0"/>
              </a:defRPr>
            </a:lvl3pPr>
            <a:lvl4pPr>
              <a:defRPr sz="1400">
                <a:latin typeface="Menlo" charset="0"/>
                <a:ea typeface="Menlo" charset="0"/>
                <a:cs typeface="Menlo" charset="0"/>
              </a:defRPr>
            </a:lvl4pPr>
            <a:lvl5pPr>
              <a:defRPr sz="1400">
                <a:latin typeface="Menlo" charset="0"/>
                <a:ea typeface="Menlo" charset="0"/>
                <a:cs typeface="Menlo" charset="0"/>
              </a:defRPr>
            </a:lvl5p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n-US" dirty="0"/>
          </a:p>
        </p:txBody>
      </p:sp>
      <p:sp>
        <p:nvSpPr>
          <p:cNvPr id="4" name="Content Placeholder 2"/>
          <p:cNvSpPr>
            <a:spLocks noGrp="1"/>
          </p:cNvSpPr>
          <p:nvPr>
            <p:ph idx="10"/>
          </p:nvPr>
        </p:nvSpPr>
        <p:spPr>
          <a:xfrm>
            <a:off x="5436000" y="1008000"/>
            <a:ext cx="4608000" cy="5652000"/>
          </a:xfrm>
          <a:ln w="19050">
            <a:solidFill>
              <a:schemeClr val="bg1">
                <a:lumMod val="50000"/>
              </a:schemeClr>
            </a:solidFill>
          </a:ln>
        </p:spPr>
        <p:txBody>
          <a:bodyPr>
            <a:normAutofit/>
          </a:bodyPr>
          <a:lstStyle>
            <a:lvl1pPr>
              <a:defRPr sz="1400">
                <a:latin typeface="Menlo" charset="0"/>
                <a:ea typeface="Menlo" charset="0"/>
                <a:cs typeface="Menlo" charset="0"/>
              </a:defRPr>
            </a:lvl1pPr>
            <a:lvl2pPr>
              <a:defRPr sz="1400">
                <a:latin typeface="Menlo" charset="0"/>
                <a:ea typeface="Menlo" charset="0"/>
                <a:cs typeface="Menlo" charset="0"/>
              </a:defRPr>
            </a:lvl2pPr>
            <a:lvl3pPr>
              <a:defRPr sz="1400">
                <a:latin typeface="Menlo" charset="0"/>
                <a:ea typeface="Menlo" charset="0"/>
                <a:cs typeface="Menlo" charset="0"/>
              </a:defRPr>
            </a:lvl3pPr>
            <a:lvl4pPr>
              <a:defRPr sz="1400">
                <a:latin typeface="Menlo" charset="0"/>
                <a:ea typeface="Menlo" charset="0"/>
                <a:cs typeface="Menlo" charset="0"/>
              </a:defRPr>
            </a:lvl4pPr>
            <a:lvl5pPr>
              <a:defRPr sz="1400">
                <a:latin typeface="Menlo" charset="0"/>
                <a:ea typeface="Menlo" charset="0"/>
                <a:cs typeface="Menlo" charset="0"/>
              </a:defRPr>
            </a:lvl5p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n-US" dirty="0"/>
          </a:p>
        </p:txBody>
      </p:sp>
    </p:spTree>
    <p:extLst>
      <p:ext uri="{BB962C8B-B14F-4D97-AF65-F5344CB8AC3E}">
        <p14:creationId xmlns:p14="http://schemas.microsoft.com/office/powerpoint/2010/main" val="2108288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288000" y="288000"/>
            <a:ext cx="9360000" cy="576000"/>
          </a:xfrm>
        </p:spPr>
        <p:txBody>
          <a:bodyPr/>
          <a:lstStyle/>
          <a:p>
            <a:r>
              <a:rPr lang="es-ES" dirty="0" smtClean="0"/>
              <a:t>Clic para editar título</a:t>
            </a:r>
            <a:endParaRPr lang="en-US" dirty="0"/>
          </a:p>
        </p:txBody>
      </p:sp>
      <p:sp>
        <p:nvSpPr>
          <p:cNvPr id="3" name="Text Placeholder 2"/>
          <p:cNvSpPr>
            <a:spLocks noGrp="1"/>
          </p:cNvSpPr>
          <p:nvPr>
            <p:ph type="body" idx="1"/>
          </p:nvPr>
        </p:nvSpPr>
        <p:spPr>
          <a:xfrm>
            <a:off x="576000" y="1008000"/>
            <a:ext cx="4608000" cy="823912"/>
          </a:xfrm>
        </p:spPr>
        <p:txBody>
          <a:bodyPr anchor="ctr">
            <a:normAutofit/>
          </a:bodyPr>
          <a:lstStyle>
            <a:lvl1pPr marL="0" indent="0" algn="ctr">
              <a:buNone/>
              <a:defRPr sz="2000" b="0">
                <a:latin typeface="Arial Narrow" charset="0"/>
                <a:ea typeface="Arial Narrow" charset="0"/>
                <a:cs typeface="Arial Narrow"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smtClean="0"/>
              <a:t>Haga clic para modificar el estilo de texto del patrón</a:t>
            </a:r>
          </a:p>
        </p:txBody>
      </p:sp>
      <p:sp>
        <p:nvSpPr>
          <p:cNvPr id="4" name="Content Placeholder 3"/>
          <p:cNvSpPr>
            <a:spLocks noGrp="1"/>
          </p:cNvSpPr>
          <p:nvPr>
            <p:ph sz="half" idx="2"/>
          </p:nvPr>
        </p:nvSpPr>
        <p:spPr>
          <a:xfrm>
            <a:off x="576000" y="2016000"/>
            <a:ext cx="4608000" cy="45720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436000" y="1008000"/>
            <a:ext cx="4608000" cy="828000"/>
          </a:xfrm>
        </p:spPr>
        <p:txBody>
          <a:bodyPr anchor="ctr">
            <a:normAutofit/>
          </a:bodyPr>
          <a:lstStyle>
            <a:lvl1pPr marL="0" indent="0" algn="ctr">
              <a:buNone/>
              <a:defRPr sz="2000" b="0">
                <a:latin typeface="Arial Narrow" charset="0"/>
                <a:ea typeface="Arial Narrow" charset="0"/>
                <a:cs typeface="Arial Narrow"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5436000" y="2052000"/>
            <a:ext cx="4608000" cy="45360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Tree>
    <p:extLst>
      <p:ext uri="{BB962C8B-B14F-4D97-AF65-F5344CB8AC3E}">
        <p14:creationId xmlns:p14="http://schemas.microsoft.com/office/powerpoint/2010/main" val="1960935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375781" y="457200"/>
            <a:ext cx="3795386" cy="1008345"/>
          </a:xfrm>
        </p:spPr>
        <p:txBody>
          <a:bodyPr anchor="t">
            <a:normAutofit/>
          </a:bodyPr>
          <a:lstStyle>
            <a:lvl1pPr>
              <a:defRPr sz="2400"/>
            </a:lvl1pPr>
          </a:lstStyle>
          <a:p>
            <a:r>
              <a:rPr lang="es-ES" smtClean="0"/>
              <a:t>Clic para editar título</a:t>
            </a:r>
            <a:endParaRPr lang="en-US" dirty="0"/>
          </a:p>
        </p:txBody>
      </p:sp>
      <p:sp>
        <p:nvSpPr>
          <p:cNvPr id="3" name="Content Placeholder 2"/>
          <p:cNvSpPr>
            <a:spLocks noGrp="1"/>
          </p:cNvSpPr>
          <p:nvPr>
            <p:ph idx="1"/>
          </p:nvPr>
        </p:nvSpPr>
        <p:spPr>
          <a:xfrm>
            <a:off x="4373314" y="457201"/>
            <a:ext cx="5634981" cy="6118964"/>
          </a:xfrm>
        </p:spPr>
        <p:txBody>
          <a:bodyPr/>
          <a:lstStyle>
            <a:lvl1pPr>
              <a:defRPr sz="2000"/>
            </a:lvl1pPr>
            <a:lvl2pPr>
              <a:defRPr sz="2000"/>
            </a:lvl2pPr>
            <a:lvl3pPr>
              <a:defRPr sz="2000"/>
            </a:lvl3pPr>
            <a:lvl4pPr>
              <a:defRPr sz="1800"/>
            </a:lvl4pPr>
            <a:lvl5pPr>
              <a:defRPr sz="1800"/>
            </a:lvl5pPr>
            <a:lvl6pPr>
              <a:defRPr sz="2000"/>
            </a:lvl6pPr>
            <a:lvl7pPr>
              <a:defRPr sz="2000"/>
            </a:lvl7pPr>
            <a:lvl8pPr>
              <a:defRPr sz="2000"/>
            </a:lvl8pPr>
            <a:lvl9pPr>
              <a:defRPr sz="2000"/>
            </a:lvl9p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n-US" dirty="0"/>
          </a:p>
        </p:txBody>
      </p:sp>
      <p:sp>
        <p:nvSpPr>
          <p:cNvPr id="4" name="Text Placeholder 3"/>
          <p:cNvSpPr>
            <a:spLocks noGrp="1"/>
          </p:cNvSpPr>
          <p:nvPr>
            <p:ph type="body" sz="half" idx="2"/>
          </p:nvPr>
        </p:nvSpPr>
        <p:spPr>
          <a:xfrm>
            <a:off x="575999" y="1590805"/>
            <a:ext cx="3595167" cy="498535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Tree>
    <p:extLst>
      <p:ext uri="{BB962C8B-B14F-4D97-AF65-F5344CB8AC3E}">
        <p14:creationId xmlns:p14="http://schemas.microsoft.com/office/powerpoint/2010/main" val="1687158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xplicación + Código">
    <p:spTree>
      <p:nvGrpSpPr>
        <p:cNvPr id="1" name=""/>
        <p:cNvGrpSpPr/>
        <p:nvPr/>
      </p:nvGrpSpPr>
      <p:grpSpPr>
        <a:xfrm>
          <a:off x="0" y="0"/>
          <a:ext cx="0" cy="0"/>
          <a:chOff x="0" y="0"/>
          <a:chExt cx="0" cy="0"/>
        </a:xfrm>
      </p:grpSpPr>
      <p:sp>
        <p:nvSpPr>
          <p:cNvPr id="2" name="Title 1"/>
          <p:cNvSpPr>
            <a:spLocks noGrp="1"/>
          </p:cNvSpPr>
          <p:nvPr>
            <p:ph type="title"/>
          </p:nvPr>
        </p:nvSpPr>
        <p:spPr>
          <a:xfrm>
            <a:off x="287999" y="287999"/>
            <a:ext cx="9360000" cy="576000"/>
          </a:xfrm>
          <a:prstGeom prst="rect">
            <a:avLst/>
          </a:prstGeom>
        </p:spPr>
        <p:txBody>
          <a:bodyPr/>
          <a:lstStyle/>
          <a:p>
            <a:r>
              <a:rPr lang="es-ES" dirty="0" smtClean="0"/>
              <a:t>Clic para editar título</a:t>
            </a:r>
            <a:endParaRPr lang="en-US" dirty="0"/>
          </a:p>
        </p:txBody>
      </p:sp>
      <p:sp>
        <p:nvSpPr>
          <p:cNvPr id="3" name="Content Placeholder 2"/>
          <p:cNvSpPr>
            <a:spLocks noGrp="1"/>
          </p:cNvSpPr>
          <p:nvPr>
            <p:ph idx="1"/>
          </p:nvPr>
        </p:nvSpPr>
        <p:spPr>
          <a:xfrm>
            <a:off x="576000" y="1008000"/>
            <a:ext cx="9360000" cy="1454227"/>
          </a:xfrm>
        </p:spPr>
        <p:txBody>
          <a:body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n-US" dirty="0"/>
          </a:p>
        </p:txBody>
      </p:sp>
      <p:sp>
        <p:nvSpPr>
          <p:cNvPr id="4" name="Content Placeholder 2"/>
          <p:cNvSpPr>
            <a:spLocks noGrp="1"/>
          </p:cNvSpPr>
          <p:nvPr>
            <p:ph idx="10"/>
          </p:nvPr>
        </p:nvSpPr>
        <p:spPr>
          <a:xfrm>
            <a:off x="576000" y="2606228"/>
            <a:ext cx="9360000" cy="3937793"/>
          </a:xfrm>
        </p:spPr>
        <p:txBody>
          <a:bodyPr>
            <a:normAutofit/>
          </a:bodyPr>
          <a:lstStyle>
            <a:lvl1pPr>
              <a:defRPr sz="1400">
                <a:latin typeface="Menlo" charset="0"/>
                <a:ea typeface="Menlo" charset="0"/>
                <a:cs typeface="Menlo" charset="0"/>
              </a:defRPr>
            </a:lvl1pPr>
            <a:lvl2pPr>
              <a:defRPr sz="1400">
                <a:latin typeface="Menlo" charset="0"/>
                <a:ea typeface="Menlo" charset="0"/>
                <a:cs typeface="Menlo" charset="0"/>
              </a:defRPr>
            </a:lvl2pPr>
            <a:lvl3pPr>
              <a:defRPr sz="1400">
                <a:latin typeface="Menlo" charset="0"/>
                <a:ea typeface="Menlo" charset="0"/>
                <a:cs typeface="Menlo" charset="0"/>
              </a:defRPr>
            </a:lvl3pPr>
            <a:lvl4pPr>
              <a:defRPr sz="1400">
                <a:latin typeface="Menlo" charset="0"/>
                <a:ea typeface="Menlo" charset="0"/>
                <a:cs typeface="Menlo" charset="0"/>
              </a:defRPr>
            </a:lvl4pPr>
            <a:lvl5pPr>
              <a:defRPr sz="1400">
                <a:latin typeface="Menlo" charset="0"/>
                <a:ea typeface="Menlo" charset="0"/>
                <a:cs typeface="Menlo" charset="0"/>
              </a:defRPr>
            </a:lvl5p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n-US" dirty="0"/>
          </a:p>
        </p:txBody>
      </p:sp>
    </p:spTree>
    <p:extLst>
      <p:ext uri="{BB962C8B-B14F-4D97-AF65-F5344CB8AC3E}">
        <p14:creationId xmlns:p14="http://schemas.microsoft.com/office/powerpoint/2010/main" val="21424595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8000" y="288000"/>
            <a:ext cx="9360000" cy="576000"/>
          </a:xfrm>
          <a:prstGeom prst="rect">
            <a:avLst/>
          </a:prstGeom>
        </p:spPr>
        <p:txBody>
          <a:bodyPr vert="horz" lIns="91440" tIns="45720" rIns="91440" bIns="45720" rtlCol="0" anchor="ctr">
            <a:normAutofit/>
          </a:bodyPr>
          <a:lstStyle/>
          <a:p>
            <a:r>
              <a:rPr lang="es-ES" dirty="0" smtClean="0"/>
              <a:t>Clic para editar título</a:t>
            </a:r>
            <a:endParaRPr lang="en-US" dirty="0"/>
          </a:p>
        </p:txBody>
      </p:sp>
      <p:sp>
        <p:nvSpPr>
          <p:cNvPr id="3" name="Text Placeholder 2"/>
          <p:cNvSpPr>
            <a:spLocks noGrp="1"/>
          </p:cNvSpPr>
          <p:nvPr>
            <p:ph type="body" idx="1"/>
          </p:nvPr>
        </p:nvSpPr>
        <p:spPr>
          <a:xfrm>
            <a:off x="613064" y="951978"/>
            <a:ext cx="9332601" cy="5536504"/>
          </a:xfrm>
          <a:prstGeom prst="rect">
            <a:avLst/>
          </a:prstGeom>
        </p:spPr>
        <p:txBody>
          <a:bodyPr vert="horz" lIns="91440" tIns="45720" rIns="91440" bIns="45720" rtlCol="0">
            <a:normAutofit/>
          </a:bodyPr>
          <a:lstStyle/>
          <a:p>
            <a:pPr lvl="0"/>
            <a:r>
              <a:rPr lang="es-ES" dirty="0" smtClean="0"/>
              <a:t>Haga clic para modificar el estilo de texto del patrón</a:t>
            </a:r>
          </a:p>
          <a:p>
            <a:pPr lvl="1"/>
            <a:r>
              <a:rPr lang="es-ES" dirty="0" smtClean="0"/>
              <a:t>Segundo nivel</a:t>
            </a:r>
          </a:p>
          <a:p>
            <a:pPr lvl="2"/>
            <a:r>
              <a:rPr lang="es-ES" dirty="0" smtClean="0"/>
              <a:t>Tercer nivel</a:t>
            </a:r>
          </a:p>
          <a:p>
            <a:pPr lvl="3"/>
            <a:r>
              <a:rPr lang="es-ES" dirty="0" smtClean="0"/>
              <a:t>Cuarto nivel</a:t>
            </a:r>
          </a:p>
          <a:p>
            <a:pPr lvl="4"/>
            <a:r>
              <a:rPr lang="es-ES" dirty="0" smtClean="0"/>
              <a:t>Quinto nivel</a:t>
            </a:r>
            <a:endParaRPr lang="en-US" dirty="0"/>
          </a:p>
        </p:txBody>
      </p:sp>
    </p:spTree>
    <p:extLst>
      <p:ext uri="{BB962C8B-B14F-4D97-AF65-F5344CB8AC3E}">
        <p14:creationId xmlns:p14="http://schemas.microsoft.com/office/powerpoint/2010/main" val="1842605669"/>
      </p:ext>
    </p:extLst>
  </p:cSld>
  <p:clrMap bg1="lt1" tx1="dk1" bg2="lt2" tx2="dk2" accent1="accent1" accent2="accent2" accent3="accent3" accent4="accent4" accent5="accent5" accent6="accent6" hlink="hlink" folHlink="folHlink"/>
  <p:sldLayoutIdLst>
    <p:sldLayoutId id="2147483704" r:id="rId1"/>
    <p:sldLayoutId id="2147483673" r:id="rId2"/>
    <p:sldLayoutId id="2147483706" r:id="rId3"/>
    <p:sldLayoutId id="2147483705" r:id="rId4"/>
    <p:sldLayoutId id="2147483696" r:id="rId5"/>
    <p:sldLayoutId id="2147483676" r:id="rId6"/>
    <p:sldLayoutId id="2147483697" r:id="rId7"/>
    <p:sldLayoutId id="2147483700" r:id="rId8"/>
    <p:sldLayoutId id="2147483675" r:id="rId9"/>
    <p:sldLayoutId id="2147483694" r:id="rId10"/>
  </p:sldLayoutIdLst>
  <p:txStyles>
    <p:titleStyle>
      <a:lvl1pPr algn="l" defTabSz="914400" rtl="0" eaLnBrk="1" latinLnBrk="0" hangingPunct="1">
        <a:lnSpc>
          <a:spcPct val="90000"/>
        </a:lnSpc>
        <a:spcBef>
          <a:spcPct val="0"/>
        </a:spcBef>
        <a:buNone/>
        <a:defRPr sz="2400" kern="1200">
          <a:solidFill>
            <a:schemeClr val="tx1"/>
          </a:solidFill>
          <a:latin typeface="Arial Narrow" charset="0"/>
          <a:ea typeface="Arial Narrow" charset="0"/>
          <a:cs typeface="Arial Narrow"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Times New Roman" charset="0"/>
          <a:ea typeface="Times New Roman" charset="0"/>
          <a:cs typeface="Times New Roman" charset="0"/>
        </a:defRPr>
      </a:lvl1pPr>
      <a:lvl2pPr marL="457200" indent="0" algn="l" defTabSz="914400" rtl="0" eaLnBrk="1" latinLnBrk="0" hangingPunct="1">
        <a:lnSpc>
          <a:spcPct val="90000"/>
        </a:lnSpc>
        <a:spcBef>
          <a:spcPts val="500"/>
        </a:spcBef>
        <a:buFont typeface="Arial" charset="0"/>
        <a:buNone/>
        <a:defRPr sz="1800" kern="1200">
          <a:solidFill>
            <a:schemeClr val="tx1"/>
          </a:solidFill>
          <a:latin typeface="Arial Narrow" charset="0"/>
          <a:ea typeface="Arial Narrow" charset="0"/>
          <a:cs typeface="Arial Narrow" charset="0"/>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Narrow" charset="0"/>
          <a:ea typeface="Arial Narrow" charset="0"/>
          <a:cs typeface="Arial Narrow"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Narrow" charset="0"/>
          <a:ea typeface="Arial Narrow" charset="0"/>
          <a:cs typeface="Arial Narrow"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Arial Narrow" charset="0"/>
          <a:ea typeface="Arial Narrow" charset="0"/>
          <a:cs typeface="Arial Narrow"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emf"/></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1" Type="http://schemas.openxmlformats.org/officeDocument/2006/relationships/slideLayout" Target="../slideLayouts/slideLayout3.xml"/><Relationship Id="rId2" Type="http://schemas.openxmlformats.org/officeDocument/2006/relationships/image" Target="../media/image3.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5.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emf"/><Relationship Id="rId3" Type="http://schemas.openxmlformats.org/officeDocument/2006/relationships/image" Target="../media/image18.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jpeg"/></Relationships>
</file>

<file path=ppt/slides/_rels/slide34.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5" Type="http://schemas.openxmlformats.org/officeDocument/2006/relationships/image" Target="../media/image23.emf"/><Relationship Id="rId1" Type="http://schemas.openxmlformats.org/officeDocument/2006/relationships/slideLayout" Target="../slideLayouts/slideLayout3.xml"/><Relationship Id="rId2" Type="http://schemas.openxmlformats.org/officeDocument/2006/relationships/image" Target="../media/image20.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6.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png"/><Relationship Id="rId3"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 Id="rId3"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1.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2.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3.tiff"/></Relationships>
</file>

<file path=ppt/slides/_rels/slide43.xml.rels><?xml version="1.0" encoding="UTF-8" standalone="yes"?>
<Relationships xmlns="http://schemas.openxmlformats.org/package/2006/relationships"><Relationship Id="rId3" Type="http://schemas.openxmlformats.org/officeDocument/2006/relationships/image" Target="../media/image35.tiff"/><Relationship Id="rId4" Type="http://schemas.openxmlformats.org/officeDocument/2006/relationships/image" Target="../media/image36.tiff"/><Relationship Id="rId5" Type="http://schemas.openxmlformats.org/officeDocument/2006/relationships/image" Target="../media/image37.tiff"/><Relationship Id="rId6" Type="http://schemas.openxmlformats.org/officeDocument/2006/relationships/image" Target="../media/image38.tiff"/><Relationship Id="rId1" Type="http://schemas.openxmlformats.org/officeDocument/2006/relationships/slideLayout" Target="../slideLayouts/slideLayout3.xml"/><Relationship Id="rId2" Type="http://schemas.openxmlformats.org/officeDocument/2006/relationships/image" Target="../media/image34.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9.tiff"/><Relationship Id="rId3" Type="http://schemas.openxmlformats.org/officeDocument/2006/relationships/image" Target="../media/image40.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1.tiff"/><Relationship Id="rId3" Type="http://schemas.openxmlformats.org/officeDocument/2006/relationships/image" Target="../media/image42.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3.tiff"/></Relationships>
</file>

<file path=ppt/slides/_rels/slide47.xml.rels><?xml version="1.0" encoding="UTF-8" standalone="yes"?>
<Relationships xmlns="http://schemas.openxmlformats.org/package/2006/relationships"><Relationship Id="rId3" Type="http://schemas.openxmlformats.org/officeDocument/2006/relationships/image" Target="../media/image45.tiff"/><Relationship Id="rId4" Type="http://schemas.openxmlformats.org/officeDocument/2006/relationships/image" Target="../media/image46.tiff"/><Relationship Id="rId5" Type="http://schemas.openxmlformats.org/officeDocument/2006/relationships/image" Target="../media/image47.tiff"/><Relationship Id="rId1" Type="http://schemas.openxmlformats.org/officeDocument/2006/relationships/slideLayout" Target="../slideLayouts/slideLayout3.xml"/><Relationship Id="rId2" Type="http://schemas.openxmlformats.org/officeDocument/2006/relationships/image" Target="../media/image44.tiff"/></Relationships>
</file>

<file path=ppt/slides/_rels/slide48.xml.rels><?xml version="1.0" encoding="UTF-8" standalone="yes"?>
<Relationships xmlns="http://schemas.openxmlformats.org/package/2006/relationships"><Relationship Id="rId3" Type="http://schemas.openxmlformats.org/officeDocument/2006/relationships/image" Target="../media/image47.tiff"/><Relationship Id="rId4" Type="http://schemas.openxmlformats.org/officeDocument/2006/relationships/image" Target="../media/image49.tiff"/><Relationship Id="rId1" Type="http://schemas.openxmlformats.org/officeDocument/2006/relationships/slideLayout" Target="../slideLayouts/slideLayout3.xml"/><Relationship Id="rId2" Type="http://schemas.openxmlformats.org/officeDocument/2006/relationships/image" Target="../media/image48.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1.tiff"/><Relationship Id="rId4" Type="http://schemas.openxmlformats.org/officeDocument/2006/relationships/image" Target="../media/image52.png"/><Relationship Id="rId1" Type="http://schemas.openxmlformats.org/officeDocument/2006/relationships/slideLayout" Target="../slideLayouts/slideLayout3.xml"/><Relationship Id="rId2" Type="http://schemas.openxmlformats.org/officeDocument/2006/relationships/image" Target="../media/image50.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797449" y="3219371"/>
            <a:ext cx="8750594" cy="716972"/>
          </a:xfrm>
        </p:spPr>
        <p:txBody>
          <a:bodyPr>
            <a:noAutofit/>
          </a:bodyPr>
          <a:lstStyle/>
          <a:p>
            <a:pPr algn="l"/>
            <a:r>
              <a:rPr lang="es-ES_tradnl" sz="2800" dirty="0" smtClean="0"/>
              <a:t>El arte de presentar y convencer a </a:t>
            </a:r>
            <a:r>
              <a:rPr lang="es-ES_tradnl" sz="2800" dirty="0" err="1" smtClean="0"/>
              <a:t>trav</a:t>
            </a:r>
            <a:r>
              <a:rPr lang="es-ES" sz="2800" dirty="0" err="1" smtClean="0"/>
              <a:t>és</a:t>
            </a:r>
            <a:r>
              <a:rPr lang="es-ES" sz="2800" dirty="0" smtClean="0"/>
              <a:t> de los datos</a:t>
            </a:r>
            <a:endParaRPr lang="es-ES_tradnl" sz="2800" dirty="0"/>
          </a:p>
        </p:txBody>
      </p:sp>
      <p:sp>
        <p:nvSpPr>
          <p:cNvPr id="3" name="CuadroTexto 2"/>
          <p:cNvSpPr txBox="1"/>
          <p:nvPr/>
        </p:nvSpPr>
        <p:spPr>
          <a:xfrm>
            <a:off x="797448" y="2573081"/>
            <a:ext cx="4805917" cy="830997"/>
          </a:xfrm>
          <a:prstGeom prst="rect">
            <a:avLst/>
          </a:prstGeom>
          <a:noFill/>
        </p:spPr>
        <p:txBody>
          <a:bodyPr wrap="square" rtlCol="0">
            <a:spAutoFit/>
          </a:bodyPr>
          <a:lstStyle/>
          <a:p>
            <a:r>
              <a:rPr lang="es-ES_tradnl" sz="4800" b="1" dirty="0"/>
              <a:t>Data </a:t>
            </a:r>
            <a:r>
              <a:rPr lang="es-ES_tradnl" sz="4800" b="1" dirty="0" err="1" smtClean="0"/>
              <a:t>Storytelling</a:t>
            </a:r>
            <a:endParaRPr lang="es-ES_tradnl" sz="4800" b="1" dirty="0"/>
          </a:p>
        </p:txBody>
      </p:sp>
    </p:spTree>
    <p:extLst>
      <p:ext uri="{BB962C8B-B14F-4D97-AF65-F5344CB8AC3E}">
        <p14:creationId xmlns:p14="http://schemas.microsoft.com/office/powerpoint/2010/main" val="16634943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Defina claramente que desea lograr con su presentación.</a:t>
            </a:r>
            <a:endParaRPr lang="es-ES_tradnl" dirty="0"/>
          </a:p>
        </p:txBody>
      </p:sp>
      <p:pic>
        <p:nvPicPr>
          <p:cNvPr id="3" name="Imagen 2"/>
          <p:cNvPicPr/>
          <p:nvPr/>
        </p:nvPicPr>
        <p:blipFill>
          <a:blip r:embed="rId2">
            <a:extLst>
              <a:ext uri="{28A0092B-C50C-407E-A947-70E740481C1C}">
                <a14:useLocalDpi xmlns:a14="http://schemas.microsoft.com/office/drawing/2010/main" val="0"/>
              </a:ext>
            </a:extLst>
          </a:blip>
          <a:srcRect/>
          <a:stretch>
            <a:fillRect/>
          </a:stretch>
        </p:blipFill>
        <p:spPr bwMode="auto">
          <a:xfrm>
            <a:off x="382587" y="2675147"/>
            <a:ext cx="9521825" cy="3060065"/>
          </a:xfrm>
          <a:prstGeom prst="rect">
            <a:avLst/>
          </a:prstGeom>
          <a:noFill/>
        </p:spPr>
      </p:pic>
    </p:spTree>
    <p:extLst>
      <p:ext uri="{BB962C8B-B14F-4D97-AF65-F5344CB8AC3E}">
        <p14:creationId xmlns:p14="http://schemas.microsoft.com/office/powerpoint/2010/main" val="857225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err="1" smtClean="0"/>
              <a:t>Ub</a:t>
            </a:r>
            <a:r>
              <a:rPr lang="es-ES" dirty="0" smtClean="0"/>
              <a:t>í</a:t>
            </a:r>
            <a:r>
              <a:rPr lang="es-ES_tradnl" dirty="0" err="1" smtClean="0"/>
              <a:t>quese</a:t>
            </a:r>
            <a:r>
              <a:rPr lang="es-ES_tradnl" dirty="0" smtClean="0"/>
              <a:t> adecuadamente respecto al </a:t>
            </a:r>
            <a:r>
              <a:rPr lang="es-ES" dirty="0" smtClean="0"/>
              <a:t>público y las ayudas visuales</a:t>
            </a:r>
            <a:endParaRPr lang="es-ES_tradnl" dirty="0"/>
          </a:p>
        </p:txBody>
      </p:sp>
      <p:sp>
        <p:nvSpPr>
          <p:cNvPr id="3" name="1 Rectángulo"/>
          <p:cNvSpPr/>
          <p:nvPr/>
        </p:nvSpPr>
        <p:spPr>
          <a:xfrm>
            <a:off x="5196393" y="1053946"/>
            <a:ext cx="2357454" cy="1714512"/>
          </a:xfrm>
          <a:prstGeom prst="rect">
            <a:avLst/>
          </a:prstGeom>
          <a:no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21 Elipse"/>
          <p:cNvSpPr/>
          <p:nvPr/>
        </p:nvSpPr>
        <p:spPr>
          <a:xfrm>
            <a:off x="5339269" y="1839764"/>
            <a:ext cx="142876" cy="14287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22 Elipse"/>
          <p:cNvSpPr/>
          <p:nvPr/>
        </p:nvSpPr>
        <p:spPr>
          <a:xfrm>
            <a:off x="5553583" y="1839764"/>
            <a:ext cx="142876" cy="14287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23 Elipse"/>
          <p:cNvSpPr/>
          <p:nvPr/>
        </p:nvSpPr>
        <p:spPr>
          <a:xfrm>
            <a:off x="5339269" y="2054078"/>
            <a:ext cx="142876" cy="14287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24 Elipse"/>
          <p:cNvSpPr/>
          <p:nvPr/>
        </p:nvSpPr>
        <p:spPr>
          <a:xfrm>
            <a:off x="5553583" y="2054078"/>
            <a:ext cx="142876" cy="14287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25 Elipse"/>
          <p:cNvSpPr/>
          <p:nvPr/>
        </p:nvSpPr>
        <p:spPr>
          <a:xfrm>
            <a:off x="5339269" y="2268392"/>
            <a:ext cx="142876" cy="14287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26 Elipse"/>
          <p:cNvSpPr/>
          <p:nvPr/>
        </p:nvSpPr>
        <p:spPr>
          <a:xfrm>
            <a:off x="5553583" y="2268392"/>
            <a:ext cx="142876" cy="14287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27 Elipse"/>
          <p:cNvSpPr/>
          <p:nvPr/>
        </p:nvSpPr>
        <p:spPr>
          <a:xfrm>
            <a:off x="5339269" y="1625450"/>
            <a:ext cx="142876" cy="14287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28 Elipse"/>
          <p:cNvSpPr/>
          <p:nvPr/>
        </p:nvSpPr>
        <p:spPr>
          <a:xfrm>
            <a:off x="5553583" y="1625450"/>
            <a:ext cx="142876" cy="14287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29 Elipse"/>
          <p:cNvSpPr/>
          <p:nvPr/>
        </p:nvSpPr>
        <p:spPr>
          <a:xfrm>
            <a:off x="5339269" y="1411136"/>
            <a:ext cx="142876" cy="14287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30 Elipse"/>
          <p:cNvSpPr/>
          <p:nvPr/>
        </p:nvSpPr>
        <p:spPr>
          <a:xfrm>
            <a:off x="5553583" y="1411136"/>
            <a:ext cx="142876" cy="14287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31 Elipse"/>
          <p:cNvSpPr/>
          <p:nvPr/>
        </p:nvSpPr>
        <p:spPr>
          <a:xfrm>
            <a:off x="5553583" y="1196822"/>
            <a:ext cx="142876" cy="14287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32 Elipse"/>
          <p:cNvSpPr/>
          <p:nvPr/>
        </p:nvSpPr>
        <p:spPr>
          <a:xfrm>
            <a:off x="5339269" y="1196822"/>
            <a:ext cx="142876" cy="14287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14 Elipse"/>
          <p:cNvSpPr/>
          <p:nvPr/>
        </p:nvSpPr>
        <p:spPr>
          <a:xfrm>
            <a:off x="6730290" y="2053970"/>
            <a:ext cx="142876" cy="14287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8" name="16 Conector recto"/>
          <p:cNvCxnSpPr/>
          <p:nvPr/>
        </p:nvCxnSpPr>
        <p:spPr>
          <a:xfrm rot="5400000">
            <a:off x="6685751" y="2303209"/>
            <a:ext cx="215108" cy="7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33 Conector recto"/>
          <p:cNvCxnSpPr/>
          <p:nvPr/>
        </p:nvCxnSpPr>
        <p:spPr>
          <a:xfrm rot="10800000">
            <a:off x="6587414" y="2196846"/>
            <a:ext cx="214314" cy="714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36 Conector recto"/>
          <p:cNvCxnSpPr/>
          <p:nvPr/>
        </p:nvCxnSpPr>
        <p:spPr>
          <a:xfrm rot="10800000" flipV="1">
            <a:off x="6658852" y="2268284"/>
            <a:ext cx="142876" cy="714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39 Conector recto"/>
          <p:cNvCxnSpPr/>
          <p:nvPr/>
        </p:nvCxnSpPr>
        <p:spPr>
          <a:xfrm rot="16200000" flipH="1">
            <a:off x="6765214" y="2447674"/>
            <a:ext cx="224634" cy="1516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45 Conector recto"/>
          <p:cNvCxnSpPr/>
          <p:nvPr/>
        </p:nvCxnSpPr>
        <p:spPr>
          <a:xfrm>
            <a:off x="6944604" y="2625474"/>
            <a:ext cx="71438"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48 Conector recto"/>
          <p:cNvCxnSpPr/>
          <p:nvPr/>
        </p:nvCxnSpPr>
        <p:spPr>
          <a:xfrm rot="5400000">
            <a:off x="6623133" y="2446879"/>
            <a:ext cx="214314" cy="1428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51 Conector recto"/>
          <p:cNvCxnSpPr/>
          <p:nvPr/>
        </p:nvCxnSpPr>
        <p:spPr>
          <a:xfrm>
            <a:off x="6587414" y="2623886"/>
            <a:ext cx="71438"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54 Conector recto"/>
          <p:cNvCxnSpPr/>
          <p:nvPr/>
        </p:nvCxnSpPr>
        <p:spPr>
          <a:xfrm rot="16200000" flipH="1">
            <a:off x="6625153" y="1196822"/>
            <a:ext cx="642942" cy="64294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6" name="58 Grupo"/>
          <p:cNvGrpSpPr/>
          <p:nvPr/>
        </p:nvGrpSpPr>
        <p:grpSpPr>
          <a:xfrm rot="18900000">
            <a:off x="6459843" y="1803619"/>
            <a:ext cx="188595" cy="214314"/>
            <a:chOff x="1643042" y="928670"/>
            <a:chExt cx="188595" cy="214314"/>
          </a:xfrm>
        </p:grpSpPr>
        <p:sp>
          <p:nvSpPr>
            <p:cNvPr id="27" name="56 Rectángulo"/>
            <p:cNvSpPr/>
            <p:nvPr/>
          </p:nvSpPr>
          <p:spPr>
            <a:xfrm>
              <a:off x="1643042" y="928670"/>
              <a:ext cx="142876" cy="21431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57 Rectángulo"/>
            <p:cNvSpPr/>
            <p:nvPr/>
          </p:nvSpPr>
          <p:spPr>
            <a:xfrm>
              <a:off x="1785918" y="1000108"/>
              <a:ext cx="45719" cy="714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cxnSp>
        <p:nvCxnSpPr>
          <p:cNvPr id="29" name="61 Conector recto"/>
          <p:cNvCxnSpPr/>
          <p:nvPr/>
        </p:nvCxnSpPr>
        <p:spPr>
          <a:xfrm rot="5400000" flipH="1" flipV="1">
            <a:off x="6267963" y="1482574"/>
            <a:ext cx="714378" cy="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62 Conector recto"/>
          <p:cNvCxnSpPr/>
          <p:nvPr/>
        </p:nvCxnSpPr>
        <p:spPr>
          <a:xfrm>
            <a:off x="6625153" y="1839764"/>
            <a:ext cx="642942" cy="158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1" name="76 Elipse"/>
          <p:cNvSpPr/>
          <p:nvPr/>
        </p:nvSpPr>
        <p:spPr>
          <a:xfrm>
            <a:off x="5339269" y="2482706"/>
            <a:ext cx="142876" cy="14287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77 Elipse"/>
          <p:cNvSpPr/>
          <p:nvPr/>
        </p:nvSpPr>
        <p:spPr>
          <a:xfrm>
            <a:off x="5553583" y="2482706"/>
            <a:ext cx="142876" cy="14287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78 Rectángulo"/>
          <p:cNvSpPr/>
          <p:nvPr/>
        </p:nvSpPr>
        <p:spPr>
          <a:xfrm>
            <a:off x="7625285" y="1053946"/>
            <a:ext cx="2357454" cy="1714512"/>
          </a:xfrm>
          <a:prstGeom prst="rect">
            <a:avLst/>
          </a:prstGeom>
          <a:no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79 Elipse"/>
          <p:cNvSpPr/>
          <p:nvPr/>
        </p:nvSpPr>
        <p:spPr>
          <a:xfrm>
            <a:off x="7768161" y="1839764"/>
            <a:ext cx="142876" cy="14287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5" name="80 Elipse"/>
          <p:cNvSpPr/>
          <p:nvPr/>
        </p:nvSpPr>
        <p:spPr>
          <a:xfrm>
            <a:off x="7982475" y="1839764"/>
            <a:ext cx="142876" cy="14287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6" name="81 Elipse"/>
          <p:cNvSpPr/>
          <p:nvPr/>
        </p:nvSpPr>
        <p:spPr>
          <a:xfrm>
            <a:off x="7768161" y="2054078"/>
            <a:ext cx="142876" cy="14287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7" name="82 Elipse"/>
          <p:cNvSpPr/>
          <p:nvPr/>
        </p:nvSpPr>
        <p:spPr>
          <a:xfrm>
            <a:off x="7982475" y="2054078"/>
            <a:ext cx="142876" cy="14287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8" name="83 Elipse"/>
          <p:cNvSpPr/>
          <p:nvPr/>
        </p:nvSpPr>
        <p:spPr>
          <a:xfrm>
            <a:off x="7768161" y="2268392"/>
            <a:ext cx="142876" cy="14287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9" name="84 Elipse"/>
          <p:cNvSpPr/>
          <p:nvPr/>
        </p:nvSpPr>
        <p:spPr>
          <a:xfrm>
            <a:off x="7982475" y="2268392"/>
            <a:ext cx="142876" cy="14287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0" name="85 Elipse"/>
          <p:cNvSpPr/>
          <p:nvPr/>
        </p:nvSpPr>
        <p:spPr>
          <a:xfrm>
            <a:off x="7768161" y="1625450"/>
            <a:ext cx="142876" cy="14287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86 Elipse"/>
          <p:cNvSpPr/>
          <p:nvPr/>
        </p:nvSpPr>
        <p:spPr>
          <a:xfrm>
            <a:off x="7982475" y="1625450"/>
            <a:ext cx="142876" cy="14287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2" name="87 Elipse"/>
          <p:cNvSpPr/>
          <p:nvPr/>
        </p:nvSpPr>
        <p:spPr>
          <a:xfrm>
            <a:off x="7768161" y="1411136"/>
            <a:ext cx="142876" cy="14287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3" name="88 Elipse"/>
          <p:cNvSpPr/>
          <p:nvPr/>
        </p:nvSpPr>
        <p:spPr>
          <a:xfrm>
            <a:off x="7982475" y="1411136"/>
            <a:ext cx="142876" cy="14287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89 Elipse"/>
          <p:cNvSpPr/>
          <p:nvPr/>
        </p:nvSpPr>
        <p:spPr>
          <a:xfrm>
            <a:off x="7982475" y="1196822"/>
            <a:ext cx="142876" cy="14287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5" name="90 Elipse"/>
          <p:cNvSpPr/>
          <p:nvPr/>
        </p:nvSpPr>
        <p:spPr>
          <a:xfrm>
            <a:off x="7768161" y="1196822"/>
            <a:ext cx="142876" cy="14287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7" name="92 Elipse"/>
          <p:cNvSpPr/>
          <p:nvPr/>
        </p:nvSpPr>
        <p:spPr>
          <a:xfrm>
            <a:off x="8553979" y="2054078"/>
            <a:ext cx="142876" cy="14287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48" name="93 Conector recto"/>
          <p:cNvCxnSpPr/>
          <p:nvPr/>
        </p:nvCxnSpPr>
        <p:spPr>
          <a:xfrm rot="5400000">
            <a:off x="8508249" y="2338929"/>
            <a:ext cx="214314"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94 Conector recto"/>
          <p:cNvCxnSpPr/>
          <p:nvPr/>
        </p:nvCxnSpPr>
        <p:spPr>
          <a:xfrm>
            <a:off x="8625417" y="2268392"/>
            <a:ext cx="142876" cy="714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95 Conector recto"/>
          <p:cNvCxnSpPr/>
          <p:nvPr/>
        </p:nvCxnSpPr>
        <p:spPr>
          <a:xfrm flipV="1">
            <a:off x="8625417" y="2196954"/>
            <a:ext cx="214314" cy="7143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96 Conector recto"/>
          <p:cNvCxnSpPr/>
          <p:nvPr/>
        </p:nvCxnSpPr>
        <p:spPr>
          <a:xfrm rot="16200000" flipH="1">
            <a:off x="8588903" y="2447782"/>
            <a:ext cx="224634" cy="1516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97 Conector recto"/>
          <p:cNvCxnSpPr/>
          <p:nvPr/>
        </p:nvCxnSpPr>
        <p:spPr>
          <a:xfrm>
            <a:off x="8768293" y="2625582"/>
            <a:ext cx="71438"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98 Conector recto"/>
          <p:cNvCxnSpPr/>
          <p:nvPr/>
        </p:nvCxnSpPr>
        <p:spPr>
          <a:xfrm rot="5400000">
            <a:off x="8446822" y="2446987"/>
            <a:ext cx="214314" cy="1428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99 Conector recto"/>
          <p:cNvCxnSpPr/>
          <p:nvPr/>
        </p:nvCxnSpPr>
        <p:spPr>
          <a:xfrm>
            <a:off x="8411103" y="2623994"/>
            <a:ext cx="71438"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100 Conector recto"/>
          <p:cNvCxnSpPr/>
          <p:nvPr/>
        </p:nvCxnSpPr>
        <p:spPr>
          <a:xfrm rot="5400000">
            <a:off x="9054045" y="1839764"/>
            <a:ext cx="1000132" cy="15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6" name="101 Grupo"/>
          <p:cNvGrpSpPr/>
          <p:nvPr/>
        </p:nvGrpSpPr>
        <p:grpSpPr>
          <a:xfrm>
            <a:off x="8777166" y="1727382"/>
            <a:ext cx="188595" cy="214314"/>
            <a:chOff x="1643042" y="928670"/>
            <a:chExt cx="188595" cy="214314"/>
          </a:xfrm>
        </p:grpSpPr>
        <p:sp>
          <p:nvSpPr>
            <p:cNvPr id="57" name="102 Rectángulo"/>
            <p:cNvSpPr/>
            <p:nvPr/>
          </p:nvSpPr>
          <p:spPr>
            <a:xfrm>
              <a:off x="1643042" y="928670"/>
              <a:ext cx="142876" cy="21431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8" name="103 Rectángulo"/>
            <p:cNvSpPr/>
            <p:nvPr/>
          </p:nvSpPr>
          <p:spPr>
            <a:xfrm>
              <a:off x="1785918" y="1000108"/>
              <a:ext cx="45719" cy="714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cxnSp>
        <p:nvCxnSpPr>
          <p:cNvPr id="59" name="104 Conector recto"/>
          <p:cNvCxnSpPr/>
          <p:nvPr/>
        </p:nvCxnSpPr>
        <p:spPr>
          <a:xfrm flipV="1">
            <a:off x="8982607" y="1339698"/>
            <a:ext cx="571504" cy="50006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0" name="105 Conector recto"/>
          <p:cNvCxnSpPr/>
          <p:nvPr/>
        </p:nvCxnSpPr>
        <p:spPr>
          <a:xfrm>
            <a:off x="8982607" y="1839764"/>
            <a:ext cx="571504" cy="500066"/>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1" name="106 Elipse"/>
          <p:cNvSpPr/>
          <p:nvPr/>
        </p:nvSpPr>
        <p:spPr>
          <a:xfrm>
            <a:off x="7768161" y="2482706"/>
            <a:ext cx="142876" cy="14287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2" name="107 Elipse"/>
          <p:cNvSpPr/>
          <p:nvPr/>
        </p:nvSpPr>
        <p:spPr>
          <a:xfrm>
            <a:off x="7982475" y="2482706"/>
            <a:ext cx="142876" cy="14287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63" name="172 Grupo"/>
          <p:cNvGrpSpPr/>
          <p:nvPr/>
        </p:nvGrpSpPr>
        <p:grpSpPr>
          <a:xfrm>
            <a:off x="2824583" y="5230467"/>
            <a:ext cx="242889" cy="571504"/>
            <a:chOff x="2428860" y="4500570"/>
            <a:chExt cx="242889" cy="571504"/>
          </a:xfrm>
          <a:solidFill>
            <a:schemeClr val="tx1"/>
          </a:solidFill>
        </p:grpSpPr>
        <p:sp>
          <p:nvSpPr>
            <p:cNvPr id="64" name="63 Elipse"/>
            <p:cNvSpPr/>
            <p:nvPr/>
          </p:nvSpPr>
          <p:spPr>
            <a:xfrm>
              <a:off x="2457435" y="4500570"/>
              <a:ext cx="214314" cy="285752"/>
            </a:xfrm>
            <a:prstGeom prst="ellipse">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5" name="65 Acorde"/>
            <p:cNvSpPr/>
            <p:nvPr/>
          </p:nvSpPr>
          <p:spPr>
            <a:xfrm>
              <a:off x="2428860" y="4786322"/>
              <a:ext cx="214314" cy="285752"/>
            </a:xfrm>
            <a:prstGeom prst="chord">
              <a:avLst>
                <a:gd name="adj1" fmla="val 10748581"/>
                <a:gd name="adj2" fmla="val 21573542"/>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66" name="67 Grupo"/>
          <p:cNvGrpSpPr/>
          <p:nvPr/>
        </p:nvGrpSpPr>
        <p:grpSpPr>
          <a:xfrm>
            <a:off x="3038897" y="3801707"/>
            <a:ext cx="428628" cy="571504"/>
            <a:chOff x="2786050" y="3071810"/>
            <a:chExt cx="428628" cy="571504"/>
          </a:xfrm>
        </p:grpSpPr>
        <p:sp>
          <p:nvSpPr>
            <p:cNvPr id="67" name="68 Elipse"/>
            <p:cNvSpPr/>
            <p:nvPr/>
          </p:nvSpPr>
          <p:spPr>
            <a:xfrm>
              <a:off x="2886063" y="3071810"/>
              <a:ext cx="214314" cy="285752"/>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8" name="69 Acorde"/>
            <p:cNvSpPr/>
            <p:nvPr/>
          </p:nvSpPr>
          <p:spPr>
            <a:xfrm>
              <a:off x="2786050" y="3357562"/>
              <a:ext cx="428628" cy="285752"/>
            </a:xfrm>
            <a:prstGeom prst="chord">
              <a:avLst>
                <a:gd name="adj1" fmla="val 10748581"/>
                <a:gd name="adj2" fmla="val 21573542"/>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69" name="70 Grupo"/>
          <p:cNvGrpSpPr/>
          <p:nvPr/>
        </p:nvGrpSpPr>
        <p:grpSpPr>
          <a:xfrm>
            <a:off x="3538963" y="3801707"/>
            <a:ext cx="428628" cy="571504"/>
            <a:chOff x="2786050" y="3071810"/>
            <a:chExt cx="428628" cy="571504"/>
          </a:xfrm>
        </p:grpSpPr>
        <p:sp>
          <p:nvSpPr>
            <p:cNvPr id="70" name="71 Elipse"/>
            <p:cNvSpPr/>
            <p:nvPr/>
          </p:nvSpPr>
          <p:spPr>
            <a:xfrm>
              <a:off x="2886063" y="3071810"/>
              <a:ext cx="214314" cy="285752"/>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1" name="72 Acorde"/>
            <p:cNvSpPr/>
            <p:nvPr/>
          </p:nvSpPr>
          <p:spPr>
            <a:xfrm>
              <a:off x="2786050" y="3357562"/>
              <a:ext cx="428628" cy="285752"/>
            </a:xfrm>
            <a:prstGeom prst="chord">
              <a:avLst>
                <a:gd name="adj1" fmla="val 10748581"/>
                <a:gd name="adj2" fmla="val 21573542"/>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72" name="73 Grupo"/>
          <p:cNvGrpSpPr/>
          <p:nvPr/>
        </p:nvGrpSpPr>
        <p:grpSpPr>
          <a:xfrm>
            <a:off x="4039029" y="3801707"/>
            <a:ext cx="428628" cy="571504"/>
            <a:chOff x="2786050" y="3071810"/>
            <a:chExt cx="428628" cy="571504"/>
          </a:xfrm>
        </p:grpSpPr>
        <p:sp>
          <p:nvSpPr>
            <p:cNvPr id="73" name="74 Elipse"/>
            <p:cNvSpPr/>
            <p:nvPr/>
          </p:nvSpPr>
          <p:spPr>
            <a:xfrm>
              <a:off x="2886063" y="3071810"/>
              <a:ext cx="214314" cy="285752"/>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4" name="75 Acorde"/>
            <p:cNvSpPr/>
            <p:nvPr/>
          </p:nvSpPr>
          <p:spPr>
            <a:xfrm>
              <a:off x="2786050" y="3357562"/>
              <a:ext cx="428628" cy="285752"/>
            </a:xfrm>
            <a:prstGeom prst="chord">
              <a:avLst>
                <a:gd name="adj1" fmla="val 10748581"/>
                <a:gd name="adj2" fmla="val 21573542"/>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cxnSp>
        <p:nvCxnSpPr>
          <p:cNvPr id="75" name="108 Conector recto"/>
          <p:cNvCxnSpPr/>
          <p:nvPr/>
        </p:nvCxnSpPr>
        <p:spPr>
          <a:xfrm>
            <a:off x="3067472" y="6087723"/>
            <a:ext cx="1428760" cy="1588"/>
          </a:xfrm>
          <a:prstGeom prst="line">
            <a:avLst/>
          </a:prstGeom>
          <a:ln w="412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76" name="110 Grupo"/>
          <p:cNvGrpSpPr/>
          <p:nvPr/>
        </p:nvGrpSpPr>
        <p:grpSpPr>
          <a:xfrm rot="5400000">
            <a:off x="3651836" y="4622818"/>
            <a:ext cx="188595" cy="214314"/>
            <a:chOff x="1643042" y="928670"/>
            <a:chExt cx="188595" cy="214314"/>
          </a:xfrm>
        </p:grpSpPr>
        <p:sp>
          <p:nvSpPr>
            <p:cNvPr id="77" name="111 Rectángulo"/>
            <p:cNvSpPr/>
            <p:nvPr/>
          </p:nvSpPr>
          <p:spPr>
            <a:xfrm>
              <a:off x="1643042" y="928670"/>
              <a:ext cx="142876" cy="21431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8" name="112 Rectángulo"/>
            <p:cNvSpPr/>
            <p:nvPr/>
          </p:nvSpPr>
          <p:spPr>
            <a:xfrm>
              <a:off x="1785918" y="1000108"/>
              <a:ext cx="45719" cy="714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cxnSp>
        <p:nvCxnSpPr>
          <p:cNvPr id="79" name="114 Conector recto"/>
          <p:cNvCxnSpPr/>
          <p:nvPr/>
        </p:nvCxnSpPr>
        <p:spPr>
          <a:xfrm rot="5400000" flipH="1" flipV="1">
            <a:off x="2775078" y="5116667"/>
            <a:ext cx="1263450" cy="67866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0" name="117 Conector recto"/>
          <p:cNvCxnSpPr/>
          <p:nvPr/>
        </p:nvCxnSpPr>
        <p:spPr>
          <a:xfrm rot="16200000" flipV="1">
            <a:off x="3489458" y="5080949"/>
            <a:ext cx="1263450" cy="75009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81" name="120 CuadroTexto"/>
          <p:cNvSpPr txBox="1"/>
          <p:nvPr/>
        </p:nvSpPr>
        <p:spPr>
          <a:xfrm>
            <a:off x="3112111" y="6230599"/>
            <a:ext cx="1169807" cy="307777"/>
          </a:xfrm>
          <a:prstGeom prst="rect">
            <a:avLst/>
          </a:prstGeom>
          <a:noFill/>
        </p:spPr>
        <p:txBody>
          <a:bodyPr wrap="none" rtlCol="0">
            <a:spAutoFit/>
          </a:bodyPr>
          <a:lstStyle/>
          <a:p>
            <a:r>
              <a:rPr lang="en-US" sz="1400" dirty="0" smtClean="0"/>
              <a:t>INADECUADA</a:t>
            </a:r>
            <a:endParaRPr lang="es-ES" sz="1400" dirty="0"/>
          </a:p>
        </p:txBody>
      </p:sp>
      <p:grpSp>
        <p:nvGrpSpPr>
          <p:cNvPr id="82" name="121 Grupo"/>
          <p:cNvGrpSpPr/>
          <p:nvPr/>
        </p:nvGrpSpPr>
        <p:grpSpPr>
          <a:xfrm>
            <a:off x="8110995" y="5466806"/>
            <a:ext cx="428628" cy="571504"/>
            <a:chOff x="2786050" y="3071810"/>
            <a:chExt cx="428628" cy="571504"/>
          </a:xfrm>
        </p:grpSpPr>
        <p:sp>
          <p:nvSpPr>
            <p:cNvPr id="83" name="122 Elipse"/>
            <p:cNvSpPr/>
            <p:nvPr/>
          </p:nvSpPr>
          <p:spPr>
            <a:xfrm>
              <a:off x="2886063" y="3071810"/>
              <a:ext cx="214314" cy="285752"/>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4" name="123 Acorde"/>
            <p:cNvSpPr/>
            <p:nvPr/>
          </p:nvSpPr>
          <p:spPr>
            <a:xfrm>
              <a:off x="2786050" y="3357562"/>
              <a:ext cx="428628" cy="285752"/>
            </a:xfrm>
            <a:prstGeom prst="chord">
              <a:avLst>
                <a:gd name="adj1" fmla="val 10748581"/>
                <a:gd name="adj2" fmla="val 21573542"/>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85" name="124 Grupo"/>
          <p:cNvGrpSpPr/>
          <p:nvPr/>
        </p:nvGrpSpPr>
        <p:grpSpPr>
          <a:xfrm>
            <a:off x="7568119" y="3801707"/>
            <a:ext cx="428628" cy="571504"/>
            <a:chOff x="2786050" y="3071810"/>
            <a:chExt cx="428628" cy="571504"/>
          </a:xfrm>
        </p:grpSpPr>
        <p:sp>
          <p:nvSpPr>
            <p:cNvPr id="86" name="125 Elipse"/>
            <p:cNvSpPr/>
            <p:nvPr/>
          </p:nvSpPr>
          <p:spPr>
            <a:xfrm>
              <a:off x="2886063" y="3071810"/>
              <a:ext cx="214314" cy="285752"/>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7" name="126 Acorde"/>
            <p:cNvSpPr/>
            <p:nvPr/>
          </p:nvSpPr>
          <p:spPr>
            <a:xfrm>
              <a:off x="2786050" y="3357562"/>
              <a:ext cx="428628" cy="285752"/>
            </a:xfrm>
            <a:prstGeom prst="chord">
              <a:avLst>
                <a:gd name="adj1" fmla="val 10748581"/>
                <a:gd name="adj2" fmla="val 21573542"/>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88" name="127 Grupo"/>
          <p:cNvGrpSpPr/>
          <p:nvPr/>
        </p:nvGrpSpPr>
        <p:grpSpPr>
          <a:xfrm>
            <a:off x="8068185" y="3801707"/>
            <a:ext cx="428628" cy="571504"/>
            <a:chOff x="2786050" y="3071810"/>
            <a:chExt cx="428628" cy="571504"/>
          </a:xfrm>
        </p:grpSpPr>
        <p:sp>
          <p:nvSpPr>
            <p:cNvPr id="89" name="128 Elipse"/>
            <p:cNvSpPr/>
            <p:nvPr/>
          </p:nvSpPr>
          <p:spPr>
            <a:xfrm>
              <a:off x="2886063" y="3071810"/>
              <a:ext cx="214314" cy="285752"/>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0" name="129 Acorde"/>
            <p:cNvSpPr/>
            <p:nvPr/>
          </p:nvSpPr>
          <p:spPr>
            <a:xfrm>
              <a:off x="2786050" y="3357562"/>
              <a:ext cx="428628" cy="285752"/>
            </a:xfrm>
            <a:prstGeom prst="chord">
              <a:avLst>
                <a:gd name="adj1" fmla="val 10748581"/>
                <a:gd name="adj2" fmla="val 21573542"/>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91" name="130 Grupo"/>
          <p:cNvGrpSpPr/>
          <p:nvPr/>
        </p:nvGrpSpPr>
        <p:grpSpPr>
          <a:xfrm>
            <a:off x="8568251" y="3801707"/>
            <a:ext cx="428628" cy="571504"/>
            <a:chOff x="2786050" y="3071810"/>
            <a:chExt cx="428628" cy="571504"/>
          </a:xfrm>
        </p:grpSpPr>
        <p:sp>
          <p:nvSpPr>
            <p:cNvPr id="92" name="131 Elipse"/>
            <p:cNvSpPr/>
            <p:nvPr/>
          </p:nvSpPr>
          <p:spPr>
            <a:xfrm>
              <a:off x="2886063" y="3071810"/>
              <a:ext cx="214314" cy="285752"/>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3" name="132 Acorde"/>
            <p:cNvSpPr/>
            <p:nvPr/>
          </p:nvSpPr>
          <p:spPr>
            <a:xfrm>
              <a:off x="2786050" y="3357562"/>
              <a:ext cx="428628" cy="285752"/>
            </a:xfrm>
            <a:prstGeom prst="chord">
              <a:avLst>
                <a:gd name="adj1" fmla="val 10748581"/>
                <a:gd name="adj2" fmla="val 21573542"/>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cxnSp>
        <p:nvCxnSpPr>
          <p:cNvPr id="94" name="133 Conector recto"/>
          <p:cNvCxnSpPr/>
          <p:nvPr/>
        </p:nvCxnSpPr>
        <p:spPr>
          <a:xfrm rot="10800000" flipV="1">
            <a:off x="8708316" y="5232669"/>
            <a:ext cx="1188629" cy="805640"/>
          </a:xfrm>
          <a:prstGeom prst="line">
            <a:avLst/>
          </a:prstGeom>
          <a:ln w="412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95" name="134 Grupo"/>
          <p:cNvGrpSpPr/>
          <p:nvPr/>
        </p:nvGrpSpPr>
        <p:grpSpPr>
          <a:xfrm rot="3600000">
            <a:off x="8662566" y="4652902"/>
            <a:ext cx="188595" cy="214314"/>
            <a:chOff x="1643042" y="928670"/>
            <a:chExt cx="188595" cy="214314"/>
          </a:xfrm>
        </p:grpSpPr>
        <p:sp>
          <p:nvSpPr>
            <p:cNvPr id="96" name="135 Rectángulo"/>
            <p:cNvSpPr/>
            <p:nvPr/>
          </p:nvSpPr>
          <p:spPr>
            <a:xfrm>
              <a:off x="1643042" y="928670"/>
              <a:ext cx="142876" cy="21431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7" name="136 Rectángulo"/>
            <p:cNvSpPr/>
            <p:nvPr/>
          </p:nvSpPr>
          <p:spPr>
            <a:xfrm>
              <a:off x="1785918" y="1000108"/>
              <a:ext cx="45719" cy="714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cxnSp>
        <p:nvCxnSpPr>
          <p:cNvPr id="98" name="137 Conector recto"/>
          <p:cNvCxnSpPr/>
          <p:nvPr/>
        </p:nvCxnSpPr>
        <p:spPr>
          <a:xfrm rot="5400000" flipH="1" flipV="1">
            <a:off x="8180682" y="5343544"/>
            <a:ext cx="1125150" cy="12150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9" name="138 Conector recto"/>
          <p:cNvCxnSpPr/>
          <p:nvPr/>
        </p:nvCxnSpPr>
        <p:spPr>
          <a:xfrm rot="10800000">
            <a:off x="8804013" y="4841724"/>
            <a:ext cx="1092933" cy="41076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0" name="139 CuadroTexto"/>
          <p:cNvSpPr txBox="1"/>
          <p:nvPr/>
        </p:nvSpPr>
        <p:spPr>
          <a:xfrm>
            <a:off x="8041386" y="6230599"/>
            <a:ext cx="1009507" cy="307777"/>
          </a:xfrm>
          <a:prstGeom prst="rect">
            <a:avLst/>
          </a:prstGeom>
          <a:noFill/>
        </p:spPr>
        <p:txBody>
          <a:bodyPr wrap="none" rtlCol="0">
            <a:spAutoFit/>
          </a:bodyPr>
          <a:lstStyle/>
          <a:p>
            <a:r>
              <a:rPr lang="en-US" sz="1400" dirty="0" smtClean="0"/>
              <a:t>ADECUADA</a:t>
            </a:r>
            <a:endParaRPr lang="es-ES" sz="1400" dirty="0"/>
          </a:p>
        </p:txBody>
      </p:sp>
      <p:grpSp>
        <p:nvGrpSpPr>
          <p:cNvPr id="101" name="145 Grupo"/>
          <p:cNvGrpSpPr/>
          <p:nvPr/>
        </p:nvGrpSpPr>
        <p:grpSpPr>
          <a:xfrm>
            <a:off x="5253475" y="5516219"/>
            <a:ext cx="428628" cy="571504"/>
            <a:chOff x="2786050" y="3071810"/>
            <a:chExt cx="428628" cy="571504"/>
          </a:xfrm>
        </p:grpSpPr>
        <p:sp>
          <p:nvSpPr>
            <p:cNvPr id="102" name="146 Elipse"/>
            <p:cNvSpPr/>
            <p:nvPr/>
          </p:nvSpPr>
          <p:spPr>
            <a:xfrm>
              <a:off x="2886063" y="3071810"/>
              <a:ext cx="214314" cy="285752"/>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3" name="147 Acorde"/>
            <p:cNvSpPr/>
            <p:nvPr/>
          </p:nvSpPr>
          <p:spPr>
            <a:xfrm>
              <a:off x="2786050" y="3357562"/>
              <a:ext cx="428628" cy="285752"/>
            </a:xfrm>
            <a:prstGeom prst="chord">
              <a:avLst>
                <a:gd name="adj1" fmla="val 10748581"/>
                <a:gd name="adj2" fmla="val 21573542"/>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04" name="148 Grupo"/>
          <p:cNvGrpSpPr/>
          <p:nvPr/>
        </p:nvGrpSpPr>
        <p:grpSpPr>
          <a:xfrm>
            <a:off x="5467789" y="3801707"/>
            <a:ext cx="428628" cy="571504"/>
            <a:chOff x="2786050" y="3071810"/>
            <a:chExt cx="428628" cy="571504"/>
          </a:xfrm>
        </p:grpSpPr>
        <p:sp>
          <p:nvSpPr>
            <p:cNvPr id="105" name="149 Elipse"/>
            <p:cNvSpPr/>
            <p:nvPr/>
          </p:nvSpPr>
          <p:spPr>
            <a:xfrm>
              <a:off x="2886063" y="3071810"/>
              <a:ext cx="214314" cy="285752"/>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6" name="150 Acorde"/>
            <p:cNvSpPr/>
            <p:nvPr/>
          </p:nvSpPr>
          <p:spPr>
            <a:xfrm>
              <a:off x="2786050" y="3357562"/>
              <a:ext cx="428628" cy="285752"/>
            </a:xfrm>
            <a:prstGeom prst="chord">
              <a:avLst>
                <a:gd name="adj1" fmla="val 10748581"/>
                <a:gd name="adj2" fmla="val 21573542"/>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07" name="151 Grupo"/>
          <p:cNvGrpSpPr/>
          <p:nvPr/>
        </p:nvGrpSpPr>
        <p:grpSpPr>
          <a:xfrm>
            <a:off x="5967855" y="3801707"/>
            <a:ext cx="428628" cy="571504"/>
            <a:chOff x="2786050" y="3071810"/>
            <a:chExt cx="428628" cy="571504"/>
          </a:xfrm>
        </p:grpSpPr>
        <p:sp>
          <p:nvSpPr>
            <p:cNvPr id="108" name="153 Elipse"/>
            <p:cNvSpPr/>
            <p:nvPr/>
          </p:nvSpPr>
          <p:spPr>
            <a:xfrm>
              <a:off x="2886063" y="3071810"/>
              <a:ext cx="214314" cy="285752"/>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9" name="155 Acorde"/>
            <p:cNvSpPr/>
            <p:nvPr/>
          </p:nvSpPr>
          <p:spPr>
            <a:xfrm>
              <a:off x="2786050" y="3357562"/>
              <a:ext cx="428628" cy="285752"/>
            </a:xfrm>
            <a:prstGeom prst="chord">
              <a:avLst>
                <a:gd name="adj1" fmla="val 10748581"/>
                <a:gd name="adj2" fmla="val 21573542"/>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nvGrpSpPr>
          <p:cNvPr id="110" name="156 Grupo"/>
          <p:cNvGrpSpPr/>
          <p:nvPr/>
        </p:nvGrpSpPr>
        <p:grpSpPr>
          <a:xfrm>
            <a:off x="6467921" y="3801707"/>
            <a:ext cx="428628" cy="571504"/>
            <a:chOff x="2786050" y="3071810"/>
            <a:chExt cx="428628" cy="571504"/>
          </a:xfrm>
        </p:grpSpPr>
        <p:sp>
          <p:nvSpPr>
            <p:cNvPr id="111" name="157 Elipse"/>
            <p:cNvSpPr/>
            <p:nvPr/>
          </p:nvSpPr>
          <p:spPr>
            <a:xfrm>
              <a:off x="2886063" y="3071810"/>
              <a:ext cx="214314" cy="285752"/>
            </a:xfrm>
            <a:prstGeom prst="ellipse">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2" name="158 Acorde"/>
            <p:cNvSpPr/>
            <p:nvPr/>
          </p:nvSpPr>
          <p:spPr>
            <a:xfrm>
              <a:off x="2786050" y="3357562"/>
              <a:ext cx="428628" cy="285752"/>
            </a:xfrm>
            <a:prstGeom prst="chord">
              <a:avLst>
                <a:gd name="adj1" fmla="val 10748581"/>
                <a:gd name="adj2" fmla="val 21573542"/>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cxnSp>
        <p:nvCxnSpPr>
          <p:cNvPr id="113" name="159 Conector recto"/>
          <p:cNvCxnSpPr/>
          <p:nvPr/>
        </p:nvCxnSpPr>
        <p:spPr>
          <a:xfrm>
            <a:off x="5610665" y="6087723"/>
            <a:ext cx="1428760" cy="1588"/>
          </a:xfrm>
          <a:prstGeom prst="line">
            <a:avLst/>
          </a:prstGeom>
          <a:ln w="412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114" name="160 Grupo"/>
          <p:cNvGrpSpPr/>
          <p:nvPr/>
        </p:nvGrpSpPr>
        <p:grpSpPr>
          <a:xfrm rot="5400000">
            <a:off x="6195029" y="4622818"/>
            <a:ext cx="188595" cy="214314"/>
            <a:chOff x="1643042" y="928670"/>
            <a:chExt cx="188595" cy="214314"/>
          </a:xfrm>
        </p:grpSpPr>
        <p:sp>
          <p:nvSpPr>
            <p:cNvPr id="115" name="161 Rectángulo"/>
            <p:cNvSpPr/>
            <p:nvPr/>
          </p:nvSpPr>
          <p:spPr>
            <a:xfrm>
              <a:off x="1643042" y="928670"/>
              <a:ext cx="142876" cy="21431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6" name="162 Rectángulo"/>
            <p:cNvSpPr/>
            <p:nvPr/>
          </p:nvSpPr>
          <p:spPr>
            <a:xfrm>
              <a:off x="1785918" y="1000108"/>
              <a:ext cx="45719" cy="7143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cxnSp>
        <p:nvCxnSpPr>
          <p:cNvPr id="117" name="163 Conector recto"/>
          <p:cNvCxnSpPr/>
          <p:nvPr/>
        </p:nvCxnSpPr>
        <p:spPr>
          <a:xfrm rot="5400000" flipH="1" flipV="1">
            <a:off x="5318271" y="5116667"/>
            <a:ext cx="1263450" cy="67866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8" name="164 Conector recto"/>
          <p:cNvCxnSpPr/>
          <p:nvPr/>
        </p:nvCxnSpPr>
        <p:spPr>
          <a:xfrm rot="16200000" flipV="1">
            <a:off x="6032651" y="5080949"/>
            <a:ext cx="1263450" cy="75009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9" name="165 CuadroTexto"/>
          <p:cNvSpPr txBox="1"/>
          <p:nvPr/>
        </p:nvSpPr>
        <p:spPr>
          <a:xfrm>
            <a:off x="5655304" y="6230599"/>
            <a:ext cx="1169807" cy="307777"/>
          </a:xfrm>
          <a:prstGeom prst="rect">
            <a:avLst/>
          </a:prstGeom>
          <a:noFill/>
        </p:spPr>
        <p:txBody>
          <a:bodyPr wrap="none" rtlCol="0">
            <a:spAutoFit/>
          </a:bodyPr>
          <a:lstStyle/>
          <a:p>
            <a:r>
              <a:rPr lang="en-US" sz="1400" dirty="0" smtClean="0"/>
              <a:t>INADECUADA</a:t>
            </a:r>
            <a:endParaRPr lang="es-ES" sz="1400" dirty="0"/>
          </a:p>
        </p:txBody>
      </p:sp>
      <p:cxnSp>
        <p:nvCxnSpPr>
          <p:cNvPr id="120" name="171 Conector recto de flecha"/>
          <p:cNvCxnSpPr/>
          <p:nvPr/>
        </p:nvCxnSpPr>
        <p:spPr>
          <a:xfrm rot="5400000" flipH="1" flipV="1">
            <a:off x="5285622" y="5262614"/>
            <a:ext cx="428628" cy="7858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1" name="189 Conector recto de flecha"/>
          <p:cNvCxnSpPr/>
          <p:nvPr/>
        </p:nvCxnSpPr>
        <p:spPr>
          <a:xfrm rot="5400000">
            <a:off x="6135448" y="4562808"/>
            <a:ext cx="879281" cy="214334"/>
          </a:xfrm>
          <a:prstGeom prst="straightConnector1">
            <a:avLst/>
          </a:prstGeom>
          <a:ln w="1905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22" name="196 Conector recto de flecha"/>
          <p:cNvCxnSpPr/>
          <p:nvPr/>
        </p:nvCxnSpPr>
        <p:spPr>
          <a:xfrm>
            <a:off x="3067472" y="5373343"/>
            <a:ext cx="614367" cy="57150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3" name="200 Conector recto de flecha"/>
          <p:cNvCxnSpPr/>
          <p:nvPr/>
        </p:nvCxnSpPr>
        <p:spPr>
          <a:xfrm rot="5400000" flipH="1" flipV="1">
            <a:off x="5357060" y="5119738"/>
            <a:ext cx="500066" cy="29289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4" name="203 Conector recto de flecha"/>
          <p:cNvCxnSpPr/>
          <p:nvPr/>
        </p:nvCxnSpPr>
        <p:spPr>
          <a:xfrm rot="5400000" flipH="1" flipV="1">
            <a:off x="5464217" y="5084019"/>
            <a:ext cx="428628" cy="43577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5" name="205 Conector recto de flecha"/>
          <p:cNvCxnSpPr/>
          <p:nvPr/>
        </p:nvCxnSpPr>
        <p:spPr>
          <a:xfrm rot="16200000" flipH="1">
            <a:off x="5718221" y="4695081"/>
            <a:ext cx="999354" cy="71418"/>
          </a:xfrm>
          <a:prstGeom prst="straightConnector1">
            <a:avLst/>
          </a:prstGeom>
          <a:ln w="1905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26" name="210 Conector recto de flecha"/>
          <p:cNvCxnSpPr/>
          <p:nvPr/>
        </p:nvCxnSpPr>
        <p:spPr>
          <a:xfrm rot="16200000" flipH="1">
            <a:off x="5396750" y="4516486"/>
            <a:ext cx="927916" cy="357170"/>
          </a:xfrm>
          <a:prstGeom prst="straightConnector1">
            <a:avLst/>
          </a:prstGeom>
          <a:ln w="1905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27" name="220 Conector recto de flecha"/>
          <p:cNvCxnSpPr/>
          <p:nvPr/>
        </p:nvCxnSpPr>
        <p:spPr>
          <a:xfrm rot="16200000" flipH="1">
            <a:off x="2753544" y="4730800"/>
            <a:ext cx="1285106" cy="285732"/>
          </a:xfrm>
          <a:prstGeom prst="straightConnector1">
            <a:avLst/>
          </a:prstGeom>
          <a:ln w="1905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28" name="223 Conector recto de flecha"/>
          <p:cNvCxnSpPr/>
          <p:nvPr/>
        </p:nvCxnSpPr>
        <p:spPr>
          <a:xfrm rot="5400000">
            <a:off x="3217891" y="4766499"/>
            <a:ext cx="1070792" cy="20"/>
          </a:xfrm>
          <a:prstGeom prst="straightConnector1">
            <a:avLst/>
          </a:prstGeom>
          <a:ln w="1905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29" name="226 Conector recto de flecha"/>
          <p:cNvCxnSpPr/>
          <p:nvPr/>
        </p:nvCxnSpPr>
        <p:spPr>
          <a:xfrm rot="5400000">
            <a:off x="3396486" y="4659342"/>
            <a:ext cx="1285106" cy="428648"/>
          </a:xfrm>
          <a:prstGeom prst="straightConnector1">
            <a:avLst/>
          </a:prstGeom>
          <a:ln w="1905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30" name="239 Conector recto de flecha"/>
          <p:cNvCxnSpPr>
            <a:stCxn id="128" idx="2"/>
          </p:cNvCxnSpPr>
          <p:nvPr/>
        </p:nvCxnSpPr>
        <p:spPr>
          <a:xfrm rot="16200000" flipH="1">
            <a:off x="7543192" y="4470374"/>
            <a:ext cx="735627" cy="257104"/>
          </a:xfrm>
          <a:prstGeom prst="straightConnector1">
            <a:avLst/>
          </a:prstGeom>
          <a:ln w="1905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31" name="242 Conector recto de flecha"/>
          <p:cNvCxnSpPr>
            <a:stCxn id="131" idx="2"/>
          </p:cNvCxnSpPr>
          <p:nvPr/>
        </p:nvCxnSpPr>
        <p:spPr>
          <a:xfrm rot="5400000">
            <a:off x="7936100" y="4548884"/>
            <a:ext cx="664191" cy="28648"/>
          </a:xfrm>
          <a:prstGeom prst="straightConnector1">
            <a:avLst/>
          </a:prstGeom>
          <a:ln w="1905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32" name="245 Conector recto de flecha"/>
          <p:cNvCxnSpPr>
            <a:stCxn id="134" idx="2"/>
          </p:cNvCxnSpPr>
          <p:nvPr/>
        </p:nvCxnSpPr>
        <p:spPr>
          <a:xfrm rot="5400000">
            <a:off x="8257571" y="4441727"/>
            <a:ext cx="735629" cy="314400"/>
          </a:xfrm>
          <a:prstGeom prst="straightConnector1">
            <a:avLst/>
          </a:prstGeom>
          <a:ln w="1905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33" name="249 Conector recto de flecha"/>
          <p:cNvCxnSpPr>
            <a:stCxn id="124" idx="0"/>
          </p:cNvCxnSpPr>
          <p:nvPr/>
        </p:nvCxnSpPr>
        <p:spPr>
          <a:xfrm rot="16200000" flipV="1">
            <a:off x="8000266" y="5148907"/>
            <a:ext cx="428628" cy="207170"/>
          </a:xfrm>
          <a:prstGeom prst="straightConnector1">
            <a:avLst/>
          </a:prstGeom>
          <a:ln w="1905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34" name="252 Conector recto de flecha"/>
          <p:cNvCxnSpPr>
            <a:stCxn id="124" idx="0"/>
          </p:cNvCxnSpPr>
          <p:nvPr/>
        </p:nvCxnSpPr>
        <p:spPr>
          <a:xfrm rot="5400000" flipH="1" flipV="1">
            <a:off x="8035985" y="5177482"/>
            <a:ext cx="571504" cy="7144"/>
          </a:xfrm>
          <a:prstGeom prst="straightConnector1">
            <a:avLst/>
          </a:prstGeom>
          <a:ln w="1905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35" name="256 Conector recto de flecha"/>
          <p:cNvCxnSpPr>
            <a:stCxn id="124" idx="0"/>
          </p:cNvCxnSpPr>
          <p:nvPr/>
        </p:nvCxnSpPr>
        <p:spPr>
          <a:xfrm rot="5400000" flipH="1" flipV="1">
            <a:off x="8188385" y="5177482"/>
            <a:ext cx="419104" cy="159544"/>
          </a:xfrm>
          <a:prstGeom prst="straightConnector1">
            <a:avLst/>
          </a:prstGeom>
          <a:ln w="1905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136" name="CuadroTexto 135"/>
          <p:cNvSpPr txBox="1"/>
          <p:nvPr/>
        </p:nvSpPr>
        <p:spPr>
          <a:xfrm>
            <a:off x="793204" y="1478558"/>
            <a:ext cx="3179526" cy="1477328"/>
          </a:xfrm>
          <a:prstGeom prst="rect">
            <a:avLst/>
          </a:prstGeom>
          <a:noFill/>
        </p:spPr>
        <p:txBody>
          <a:bodyPr wrap="square" rtlCol="0">
            <a:spAutoFit/>
          </a:bodyPr>
          <a:lstStyle/>
          <a:p>
            <a:r>
              <a:rPr lang="es-CO" dirty="0"/>
              <a:t>Tamaño de la sala</a:t>
            </a:r>
            <a:endParaRPr lang="es-ES_tradnl" dirty="0"/>
          </a:p>
          <a:p>
            <a:r>
              <a:rPr lang="es-CO" dirty="0"/>
              <a:t>Disponibilidad de equipos</a:t>
            </a:r>
            <a:endParaRPr lang="es-ES_tradnl" dirty="0"/>
          </a:p>
          <a:p>
            <a:r>
              <a:rPr lang="es-CO" dirty="0"/>
              <a:t>Ubicación de las ayudas</a:t>
            </a:r>
            <a:endParaRPr lang="es-ES_tradnl" dirty="0"/>
          </a:p>
          <a:p>
            <a:r>
              <a:rPr lang="es-CO" dirty="0"/>
              <a:t>Ubicación del público</a:t>
            </a:r>
            <a:endParaRPr lang="es-ES_tradnl" dirty="0"/>
          </a:p>
          <a:p>
            <a:r>
              <a:rPr lang="es-CO" dirty="0" smtClean="0"/>
              <a:t>Iluminación</a:t>
            </a:r>
            <a:endParaRPr lang="es-ES_tradnl" dirty="0"/>
          </a:p>
        </p:txBody>
      </p:sp>
    </p:spTree>
    <p:extLst>
      <p:ext uri="{BB962C8B-B14F-4D97-AF65-F5344CB8AC3E}">
        <p14:creationId xmlns:p14="http://schemas.microsoft.com/office/powerpoint/2010/main" val="1496485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Defina claramente el flujo de las ideas claves.</a:t>
            </a:r>
            <a:endParaRPr lang="es-ES_tradnl" dirty="0"/>
          </a:p>
        </p:txBody>
      </p:sp>
      <p:sp>
        <p:nvSpPr>
          <p:cNvPr id="3" name="9 Llamada de flecha a la derecha"/>
          <p:cNvSpPr/>
          <p:nvPr/>
        </p:nvSpPr>
        <p:spPr>
          <a:xfrm>
            <a:off x="1757550" y="3262406"/>
            <a:ext cx="2384550" cy="945093"/>
          </a:xfrm>
          <a:prstGeom prst="rightArrowCallout">
            <a:avLst>
              <a:gd name="adj1" fmla="val 25000"/>
              <a:gd name="adj2" fmla="val 25000"/>
              <a:gd name="adj3" fmla="val 25000"/>
              <a:gd name="adj4" fmla="val 7431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p>
        </p:txBody>
      </p:sp>
      <p:sp>
        <p:nvSpPr>
          <p:cNvPr id="4" name="12 Rectángulo"/>
          <p:cNvSpPr/>
          <p:nvPr/>
        </p:nvSpPr>
        <p:spPr>
          <a:xfrm>
            <a:off x="6454900" y="3262406"/>
            <a:ext cx="1869705" cy="94509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p>
        </p:txBody>
      </p:sp>
      <p:sp>
        <p:nvSpPr>
          <p:cNvPr id="5" name="14 CuadroTexto"/>
          <p:cNvSpPr txBox="1"/>
          <p:nvPr/>
        </p:nvSpPr>
        <p:spPr>
          <a:xfrm>
            <a:off x="1757550" y="3494948"/>
            <a:ext cx="1769424" cy="461665"/>
          </a:xfrm>
          <a:prstGeom prst="rect">
            <a:avLst/>
          </a:prstGeom>
          <a:noFill/>
        </p:spPr>
        <p:txBody>
          <a:bodyPr wrap="square" rtlCol="0">
            <a:spAutoFit/>
          </a:bodyPr>
          <a:lstStyle/>
          <a:p>
            <a:pPr algn="ctr"/>
            <a:r>
              <a:rPr lang="en-US" sz="2400" b="1" dirty="0" smtClean="0"/>
              <a:t>INICIO</a:t>
            </a:r>
            <a:endParaRPr lang="es-ES" sz="2400" b="1" dirty="0"/>
          </a:p>
        </p:txBody>
      </p:sp>
      <p:sp>
        <p:nvSpPr>
          <p:cNvPr id="6" name="15 CuadroTexto"/>
          <p:cNvSpPr txBox="1"/>
          <p:nvPr/>
        </p:nvSpPr>
        <p:spPr>
          <a:xfrm>
            <a:off x="4142099" y="3515002"/>
            <a:ext cx="1579374" cy="461665"/>
          </a:xfrm>
          <a:prstGeom prst="rect">
            <a:avLst/>
          </a:prstGeom>
          <a:noFill/>
        </p:spPr>
        <p:txBody>
          <a:bodyPr wrap="square" rtlCol="0">
            <a:spAutoFit/>
          </a:bodyPr>
          <a:lstStyle/>
          <a:p>
            <a:pPr algn="ctr"/>
            <a:r>
              <a:rPr lang="en-US" sz="2400" b="1" dirty="0" smtClean="0"/>
              <a:t>CUERPO</a:t>
            </a:r>
            <a:endParaRPr lang="es-ES" sz="2400" b="1" dirty="0"/>
          </a:p>
        </p:txBody>
      </p:sp>
      <p:sp>
        <p:nvSpPr>
          <p:cNvPr id="7" name="16 CuadroTexto"/>
          <p:cNvSpPr txBox="1"/>
          <p:nvPr/>
        </p:nvSpPr>
        <p:spPr>
          <a:xfrm>
            <a:off x="6466776" y="3516135"/>
            <a:ext cx="1857830" cy="461665"/>
          </a:xfrm>
          <a:prstGeom prst="rect">
            <a:avLst/>
          </a:prstGeom>
          <a:noFill/>
        </p:spPr>
        <p:txBody>
          <a:bodyPr wrap="square" rtlCol="0">
            <a:spAutoFit/>
          </a:bodyPr>
          <a:lstStyle/>
          <a:p>
            <a:pPr algn="ctr"/>
            <a:r>
              <a:rPr lang="en-US" sz="2400" b="1" dirty="0" smtClean="0"/>
              <a:t>FINAL</a:t>
            </a:r>
            <a:endParaRPr lang="es-ES" sz="2400" b="1" dirty="0"/>
          </a:p>
        </p:txBody>
      </p:sp>
      <p:sp>
        <p:nvSpPr>
          <p:cNvPr id="8" name="18 Llamada de flecha a la derecha"/>
          <p:cNvSpPr/>
          <p:nvPr/>
        </p:nvSpPr>
        <p:spPr>
          <a:xfrm>
            <a:off x="4142099" y="3262406"/>
            <a:ext cx="2282454" cy="945093"/>
          </a:xfrm>
          <a:prstGeom prst="rightArrowCallout">
            <a:avLst>
              <a:gd name="adj1" fmla="val 25000"/>
              <a:gd name="adj2" fmla="val 25000"/>
              <a:gd name="adj3" fmla="val 25000"/>
              <a:gd name="adj4" fmla="val 7431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p>
        </p:txBody>
      </p:sp>
      <p:sp>
        <p:nvSpPr>
          <p:cNvPr id="9" name="23 CuadroTexto"/>
          <p:cNvSpPr txBox="1"/>
          <p:nvPr/>
        </p:nvSpPr>
        <p:spPr>
          <a:xfrm>
            <a:off x="7190372" y="1773463"/>
            <a:ext cx="1415772" cy="646331"/>
          </a:xfrm>
          <a:prstGeom prst="rect">
            <a:avLst/>
          </a:prstGeom>
          <a:noFill/>
          <a:ln w="19050">
            <a:solidFill>
              <a:schemeClr val="tx1"/>
            </a:solidFill>
          </a:ln>
        </p:spPr>
        <p:txBody>
          <a:bodyPr wrap="none" rtlCol="0">
            <a:spAutoFit/>
          </a:bodyPr>
          <a:lstStyle/>
          <a:p>
            <a:r>
              <a:rPr lang="en-US" dirty="0" err="1" smtClean="0"/>
              <a:t>Conclusiones</a:t>
            </a:r>
            <a:endParaRPr lang="en-US" dirty="0" smtClean="0"/>
          </a:p>
          <a:p>
            <a:r>
              <a:rPr lang="en-US" dirty="0" err="1" smtClean="0"/>
              <a:t>Finalizaci</a:t>
            </a:r>
            <a:r>
              <a:rPr lang="es-ES" dirty="0" err="1" smtClean="0"/>
              <a:t>ó</a:t>
            </a:r>
            <a:r>
              <a:rPr lang="en-US" dirty="0" smtClean="0"/>
              <a:t>n</a:t>
            </a:r>
            <a:endParaRPr lang="es-ES" dirty="0"/>
          </a:p>
        </p:txBody>
      </p:sp>
      <p:sp>
        <p:nvSpPr>
          <p:cNvPr id="10" name="25 Rectángulo"/>
          <p:cNvSpPr/>
          <p:nvPr/>
        </p:nvSpPr>
        <p:spPr>
          <a:xfrm>
            <a:off x="3764581" y="5021020"/>
            <a:ext cx="2690319" cy="923330"/>
          </a:xfrm>
          <a:prstGeom prst="rect">
            <a:avLst/>
          </a:prstGeom>
          <a:ln w="19050">
            <a:solidFill>
              <a:schemeClr val="tx1"/>
            </a:solidFill>
          </a:ln>
        </p:spPr>
        <p:txBody>
          <a:bodyPr wrap="square">
            <a:spAutoFit/>
          </a:bodyPr>
          <a:lstStyle/>
          <a:p>
            <a:pPr lvl="0"/>
            <a:r>
              <a:rPr lang="en-US" dirty="0" err="1" smtClean="0"/>
              <a:t>Puntos</a:t>
            </a:r>
            <a:r>
              <a:rPr lang="en-US" dirty="0" smtClean="0"/>
              <a:t> clave</a:t>
            </a:r>
            <a:endParaRPr lang="es-ES" dirty="0" smtClean="0"/>
          </a:p>
          <a:p>
            <a:pPr lvl="0"/>
            <a:r>
              <a:rPr lang="en-US" dirty="0" err="1" smtClean="0"/>
              <a:t>Detalles</a:t>
            </a:r>
            <a:r>
              <a:rPr lang="en-US" dirty="0" smtClean="0"/>
              <a:t> de </a:t>
            </a:r>
            <a:r>
              <a:rPr lang="en-US" dirty="0" err="1" smtClean="0"/>
              <a:t>cada</a:t>
            </a:r>
            <a:r>
              <a:rPr lang="en-US" dirty="0" smtClean="0"/>
              <a:t> </a:t>
            </a:r>
            <a:r>
              <a:rPr lang="en-US" dirty="0" err="1" smtClean="0"/>
              <a:t>punto</a:t>
            </a:r>
            <a:endParaRPr lang="es-ES" dirty="0" smtClean="0"/>
          </a:p>
          <a:p>
            <a:pPr lvl="0"/>
            <a:r>
              <a:rPr lang="en-US" dirty="0" err="1" smtClean="0"/>
              <a:t>Transiciones</a:t>
            </a:r>
            <a:endParaRPr lang="es-ES" dirty="0"/>
          </a:p>
        </p:txBody>
      </p:sp>
      <p:sp>
        <p:nvSpPr>
          <p:cNvPr id="11" name="29 Rectángulo"/>
          <p:cNvSpPr/>
          <p:nvPr/>
        </p:nvSpPr>
        <p:spPr>
          <a:xfrm>
            <a:off x="1168945" y="1685568"/>
            <a:ext cx="2286000" cy="923330"/>
          </a:xfrm>
          <a:prstGeom prst="rect">
            <a:avLst/>
          </a:prstGeom>
          <a:ln w="19050">
            <a:solidFill>
              <a:schemeClr val="tx1"/>
            </a:solidFill>
          </a:ln>
        </p:spPr>
        <p:txBody>
          <a:bodyPr wrap="square">
            <a:spAutoFit/>
          </a:bodyPr>
          <a:lstStyle/>
          <a:p>
            <a:pPr lvl="0"/>
            <a:r>
              <a:rPr lang="en-US" dirty="0" err="1" smtClean="0"/>
              <a:t>Título</a:t>
            </a:r>
            <a:endParaRPr lang="es-ES" dirty="0" smtClean="0"/>
          </a:p>
          <a:p>
            <a:pPr lvl="0"/>
            <a:r>
              <a:rPr lang="en-US" dirty="0" err="1" smtClean="0"/>
              <a:t>Apertura</a:t>
            </a:r>
            <a:endParaRPr lang="es-ES" dirty="0" smtClean="0"/>
          </a:p>
          <a:p>
            <a:pPr lvl="0"/>
            <a:r>
              <a:rPr lang="en-US" dirty="0" err="1" smtClean="0"/>
              <a:t>Objetivos</a:t>
            </a:r>
            <a:endParaRPr lang="es-ES" dirty="0" smtClean="0"/>
          </a:p>
        </p:txBody>
      </p:sp>
      <p:cxnSp>
        <p:nvCxnSpPr>
          <p:cNvPr id="12" name="31 Conector recto de flecha"/>
          <p:cNvCxnSpPr>
            <a:stCxn id="11" idx="2"/>
            <a:endCxn id="3" idx="0"/>
          </p:cNvCxnSpPr>
          <p:nvPr/>
        </p:nvCxnSpPr>
        <p:spPr>
          <a:xfrm>
            <a:off x="2311945" y="2608898"/>
            <a:ext cx="331585" cy="653508"/>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 name="34 Conector recto de flecha"/>
          <p:cNvCxnSpPr>
            <a:stCxn id="10" idx="0"/>
            <a:endCxn id="8" idx="2"/>
          </p:cNvCxnSpPr>
          <p:nvPr/>
        </p:nvCxnSpPr>
        <p:spPr>
          <a:xfrm flipH="1" flipV="1">
            <a:off x="4990145" y="4207499"/>
            <a:ext cx="119596" cy="813521"/>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37 Conector recto de flecha"/>
          <p:cNvCxnSpPr>
            <a:stCxn id="9" idx="2"/>
            <a:endCxn id="4" idx="0"/>
          </p:cNvCxnSpPr>
          <p:nvPr/>
        </p:nvCxnSpPr>
        <p:spPr>
          <a:xfrm flipH="1">
            <a:off x="7389753" y="2419794"/>
            <a:ext cx="508505" cy="842612"/>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9075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En la definición del contenido aplique las siguiente reglas básicas:</a:t>
            </a:r>
            <a:endParaRPr lang="es-ES_tradnl" dirty="0"/>
          </a:p>
        </p:txBody>
      </p:sp>
      <p:sp>
        <p:nvSpPr>
          <p:cNvPr id="3" name="CuadroTexto 2"/>
          <p:cNvSpPr txBox="1"/>
          <p:nvPr/>
        </p:nvSpPr>
        <p:spPr>
          <a:xfrm>
            <a:off x="1403498" y="1509823"/>
            <a:ext cx="8070111" cy="3416320"/>
          </a:xfrm>
          <a:prstGeom prst="rect">
            <a:avLst/>
          </a:prstGeom>
          <a:noFill/>
        </p:spPr>
        <p:txBody>
          <a:bodyPr wrap="square" rtlCol="0">
            <a:spAutoFit/>
          </a:bodyPr>
          <a:lstStyle/>
          <a:p>
            <a:r>
              <a:rPr lang="es-CO" b="1" dirty="0"/>
              <a:t>ELIMINE LO OBVIO, LO INNECESARIO Y LO GENERAL.</a:t>
            </a:r>
            <a:endParaRPr lang="es-ES_tradnl" dirty="0"/>
          </a:p>
          <a:p>
            <a:r>
              <a:rPr lang="es-CO" b="1" dirty="0"/>
              <a:t> </a:t>
            </a:r>
            <a:endParaRPr lang="es-ES_tradnl" dirty="0"/>
          </a:p>
          <a:p>
            <a:r>
              <a:rPr lang="es-CO" b="1" dirty="0"/>
              <a:t>PREPARE UNA ESTRUCTURA LÓGICA COHERENTE</a:t>
            </a:r>
            <a:endParaRPr lang="es-ES_tradnl" dirty="0"/>
          </a:p>
          <a:p>
            <a:r>
              <a:rPr lang="es-CO" b="1" dirty="0"/>
              <a:t> </a:t>
            </a:r>
            <a:endParaRPr lang="es-ES_tradnl" dirty="0"/>
          </a:p>
          <a:p>
            <a:r>
              <a:rPr lang="es-CO" b="1" dirty="0"/>
              <a:t>INCLUYA DIFERENTES TIPOS DE EVIDENCIA: </a:t>
            </a:r>
            <a:endParaRPr lang="es-ES_tradnl" dirty="0"/>
          </a:p>
          <a:p>
            <a:endParaRPr lang="es-CO" dirty="0" smtClean="0"/>
          </a:p>
          <a:p>
            <a:r>
              <a:rPr lang="es-CO" dirty="0" smtClean="0"/>
              <a:t>Datos </a:t>
            </a:r>
            <a:r>
              <a:rPr lang="es-CO" dirty="0"/>
              <a:t>cuantitativos y cualitativos.</a:t>
            </a:r>
            <a:endParaRPr lang="es-ES_tradnl" dirty="0"/>
          </a:p>
          <a:p>
            <a:r>
              <a:rPr lang="es-CO" dirty="0"/>
              <a:t>Argumentos causales.</a:t>
            </a:r>
            <a:endParaRPr lang="es-ES_tradnl" dirty="0"/>
          </a:p>
          <a:p>
            <a:r>
              <a:rPr lang="es-CO" dirty="0"/>
              <a:t>Argumentos múltiples. </a:t>
            </a:r>
            <a:endParaRPr lang="es-ES_tradnl" dirty="0"/>
          </a:p>
          <a:p>
            <a:r>
              <a:rPr lang="es-CO" dirty="0"/>
              <a:t>Evidencia sobre el problema.</a:t>
            </a:r>
            <a:endParaRPr lang="es-ES_tradnl" dirty="0"/>
          </a:p>
          <a:p>
            <a:r>
              <a:rPr lang="es-CO" dirty="0"/>
              <a:t>Evidencia en contra de su recomendación.</a:t>
            </a:r>
            <a:endParaRPr lang="es-ES_tradnl" dirty="0"/>
          </a:p>
          <a:p>
            <a:endParaRPr lang="es-ES_tradnl" dirty="0"/>
          </a:p>
        </p:txBody>
      </p:sp>
    </p:spTree>
    <p:extLst>
      <p:ext uri="{BB962C8B-B14F-4D97-AF65-F5344CB8AC3E}">
        <p14:creationId xmlns:p14="http://schemas.microsoft.com/office/powerpoint/2010/main" val="15096956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19799" y="3462999"/>
            <a:ext cx="8932201" cy="576000"/>
          </a:xfrm>
        </p:spPr>
        <p:txBody>
          <a:bodyPr>
            <a:noAutofit/>
          </a:bodyPr>
          <a:lstStyle/>
          <a:p>
            <a:pPr algn="r"/>
            <a:r>
              <a:rPr lang="es-ES_tradnl" sz="11500" smtClean="0"/>
              <a:t>Datos</a:t>
            </a:r>
            <a:endParaRPr lang="es-ES_tradnl" sz="11500"/>
          </a:p>
        </p:txBody>
      </p:sp>
    </p:spTree>
    <p:extLst>
      <p:ext uri="{BB962C8B-B14F-4D97-AF65-F5344CB8AC3E}">
        <p14:creationId xmlns:p14="http://schemas.microsoft.com/office/powerpoint/2010/main" val="682516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Establezca la credibilidad de su información</a:t>
            </a:r>
            <a:endParaRPr lang="es-ES_tradnl" dirty="0"/>
          </a:p>
        </p:txBody>
      </p:sp>
      <p:sp>
        <p:nvSpPr>
          <p:cNvPr id="3" name="CuadroTexto 2"/>
          <p:cNvSpPr txBox="1"/>
          <p:nvPr/>
        </p:nvSpPr>
        <p:spPr>
          <a:xfrm>
            <a:off x="2569705" y="2385232"/>
            <a:ext cx="7225224" cy="2246769"/>
          </a:xfrm>
          <a:prstGeom prst="rect">
            <a:avLst/>
          </a:prstGeom>
          <a:noFill/>
        </p:spPr>
        <p:txBody>
          <a:bodyPr wrap="square" rtlCol="0">
            <a:spAutoFit/>
          </a:bodyPr>
          <a:lstStyle/>
          <a:p>
            <a:pPr marL="285750" indent="-285750">
              <a:buFont typeface="Arial" charset="0"/>
              <a:buChar char="•"/>
            </a:pPr>
            <a:r>
              <a:rPr lang="es-ES" sz="2000" dirty="0"/>
              <a:t>Defina sus claramente sus </a:t>
            </a:r>
            <a:r>
              <a:rPr lang="es-ES" sz="2000" dirty="0" smtClean="0"/>
              <a:t>datos </a:t>
            </a:r>
            <a:r>
              <a:rPr lang="es-ES" sz="2000" dirty="0"/>
              <a:t>(diccionario de datos)</a:t>
            </a:r>
          </a:p>
          <a:p>
            <a:pPr marL="285750" indent="-285750">
              <a:buFont typeface="Arial" charset="0"/>
              <a:buChar char="•"/>
            </a:pPr>
            <a:endParaRPr lang="es-ES" sz="2000" dirty="0" smtClean="0"/>
          </a:p>
          <a:p>
            <a:pPr marL="285750" indent="-285750">
              <a:buFont typeface="Arial" charset="0"/>
              <a:buChar char="•"/>
            </a:pPr>
            <a:r>
              <a:rPr lang="es-ES" sz="2000" dirty="0" smtClean="0"/>
              <a:t>Indique de donde provienen sus datos / como se recolectaron</a:t>
            </a:r>
          </a:p>
          <a:p>
            <a:endParaRPr lang="es-ES" sz="2000" dirty="0"/>
          </a:p>
          <a:p>
            <a:pPr marL="285750" indent="-285750">
              <a:buFont typeface="Arial" charset="0"/>
              <a:buChar char="•"/>
            </a:pPr>
            <a:r>
              <a:rPr lang="es-ES" sz="2000" dirty="0" smtClean="0"/>
              <a:t>Indique como se limpiaron (depuraron / validaron) los datos</a:t>
            </a:r>
          </a:p>
          <a:p>
            <a:pPr marL="285750" indent="-285750">
              <a:buFont typeface="Arial" charset="0"/>
              <a:buChar char="•"/>
            </a:pPr>
            <a:endParaRPr lang="es-ES" sz="2000" dirty="0"/>
          </a:p>
          <a:p>
            <a:pPr marL="285750" indent="-285750">
              <a:buFont typeface="Arial" charset="0"/>
              <a:buChar char="•"/>
            </a:pPr>
            <a:r>
              <a:rPr lang="es-ES" sz="2000" dirty="0" smtClean="0"/>
              <a:t>Señale cuales son sus posibles fuentes de error</a:t>
            </a:r>
          </a:p>
        </p:txBody>
      </p:sp>
    </p:spTree>
    <p:extLst>
      <p:ext uri="{BB962C8B-B14F-4D97-AF65-F5344CB8AC3E}">
        <p14:creationId xmlns:p14="http://schemas.microsoft.com/office/powerpoint/2010/main" val="1480642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19799" y="3462999"/>
            <a:ext cx="8932201" cy="576000"/>
          </a:xfrm>
        </p:spPr>
        <p:txBody>
          <a:bodyPr>
            <a:noAutofit/>
          </a:bodyPr>
          <a:lstStyle/>
          <a:p>
            <a:pPr algn="r"/>
            <a:r>
              <a:rPr lang="es-ES_tradnl" sz="11500" dirty="0" smtClean="0"/>
              <a:t>Ayudas Visuales</a:t>
            </a:r>
            <a:endParaRPr lang="es-ES_tradnl" sz="11500" dirty="0"/>
          </a:p>
        </p:txBody>
      </p:sp>
    </p:spTree>
    <p:extLst>
      <p:ext uri="{BB962C8B-B14F-4D97-AF65-F5344CB8AC3E}">
        <p14:creationId xmlns:p14="http://schemas.microsoft.com/office/powerpoint/2010/main" val="1440647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Aplique los siguientes criterios de diseño para sus ayudas visuales</a:t>
            </a:r>
            <a:endParaRPr lang="es-ES_tradnl" dirty="0"/>
          </a:p>
        </p:txBody>
      </p:sp>
      <p:pic>
        <p:nvPicPr>
          <p:cNvPr id="3" name="Imagen 2"/>
          <p:cNvPicPr/>
          <p:nvPr/>
        </p:nvPicPr>
        <p:blipFill>
          <a:blip r:embed="rId2"/>
          <a:srcRect/>
          <a:stretch>
            <a:fillRect/>
          </a:stretch>
        </p:blipFill>
        <p:spPr bwMode="auto">
          <a:xfrm>
            <a:off x="2212149" y="1849830"/>
            <a:ext cx="7435850" cy="3647440"/>
          </a:xfrm>
          <a:prstGeom prst="rect">
            <a:avLst/>
          </a:prstGeom>
          <a:noFill/>
          <a:ln w="9525">
            <a:noFill/>
            <a:miter lim="800000"/>
            <a:headEnd/>
            <a:tailEnd/>
          </a:ln>
        </p:spPr>
      </p:pic>
    </p:spTree>
    <p:extLst>
      <p:ext uri="{BB962C8B-B14F-4D97-AF65-F5344CB8AC3E}">
        <p14:creationId xmlns:p14="http://schemas.microsoft.com/office/powerpoint/2010/main" val="79339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Aplique las siguientes reglas para preparar los t</a:t>
            </a:r>
            <a:r>
              <a:rPr lang="es-ES" dirty="0" err="1" smtClean="0"/>
              <a:t>ítulos</a:t>
            </a:r>
            <a:r>
              <a:rPr lang="es-ES" dirty="0" smtClean="0"/>
              <a:t> de sus diapositivas.</a:t>
            </a:r>
            <a:endParaRPr lang="es-ES_tradnl" dirty="0"/>
          </a:p>
        </p:txBody>
      </p:sp>
      <p:sp>
        <p:nvSpPr>
          <p:cNvPr id="3" name="CuadroTexto 2"/>
          <p:cNvSpPr txBox="1"/>
          <p:nvPr/>
        </p:nvSpPr>
        <p:spPr>
          <a:xfrm>
            <a:off x="2434856" y="1509823"/>
            <a:ext cx="7315200" cy="3970318"/>
          </a:xfrm>
          <a:prstGeom prst="rect">
            <a:avLst/>
          </a:prstGeom>
          <a:noFill/>
        </p:spPr>
        <p:txBody>
          <a:bodyPr wrap="square" rtlCol="0">
            <a:spAutoFit/>
          </a:bodyPr>
          <a:lstStyle/>
          <a:p>
            <a:pPr marL="285750" lvl="0" indent="-285750">
              <a:buFont typeface="Arial" charset="0"/>
              <a:buChar char="•"/>
            </a:pPr>
            <a:r>
              <a:rPr lang="es-CO" dirty="0"/>
              <a:t>Sentencia completa y concisa con un sujeto y un verbo en voz activa</a:t>
            </a:r>
            <a:endParaRPr lang="es-ES_tradnl" dirty="0"/>
          </a:p>
          <a:p>
            <a:r>
              <a:rPr lang="es-CO" dirty="0"/>
              <a:t> </a:t>
            </a:r>
            <a:endParaRPr lang="es-ES_tradnl" dirty="0"/>
          </a:p>
          <a:p>
            <a:pPr marL="285750" lvl="0" indent="-285750">
              <a:buFont typeface="Arial" charset="0"/>
              <a:buChar char="•"/>
            </a:pPr>
            <a:r>
              <a:rPr lang="es-CO" dirty="0"/>
              <a:t>La frase es clara, directa y especifica</a:t>
            </a:r>
            <a:endParaRPr lang="es-ES_tradnl" dirty="0"/>
          </a:p>
          <a:p>
            <a:r>
              <a:rPr lang="es-CO" dirty="0"/>
              <a:t> </a:t>
            </a:r>
            <a:endParaRPr lang="es-ES_tradnl" dirty="0"/>
          </a:p>
          <a:p>
            <a:pPr marL="285750" lvl="0" indent="-285750">
              <a:buFont typeface="Arial" charset="0"/>
              <a:buChar char="•"/>
            </a:pPr>
            <a:r>
              <a:rPr lang="es-CO" dirty="0"/>
              <a:t>Presenta la idea central de la ayuda</a:t>
            </a:r>
            <a:endParaRPr lang="es-ES_tradnl" dirty="0"/>
          </a:p>
          <a:p>
            <a:r>
              <a:rPr lang="es-CO" dirty="0"/>
              <a:t> </a:t>
            </a:r>
            <a:endParaRPr lang="es-ES_tradnl" dirty="0"/>
          </a:p>
          <a:p>
            <a:pPr marL="285750" lvl="0" indent="-285750">
              <a:buFont typeface="Arial" charset="0"/>
              <a:buChar char="•"/>
            </a:pPr>
            <a:r>
              <a:rPr lang="es-CO" dirty="0"/>
              <a:t>Es idea más general de la ayuda</a:t>
            </a:r>
            <a:endParaRPr lang="es-ES_tradnl" dirty="0"/>
          </a:p>
          <a:p>
            <a:r>
              <a:rPr lang="es-CO" dirty="0"/>
              <a:t> </a:t>
            </a:r>
            <a:endParaRPr lang="es-ES_tradnl" dirty="0"/>
          </a:p>
          <a:p>
            <a:pPr marL="285750" lvl="0" indent="-285750">
              <a:buFont typeface="Arial" charset="0"/>
              <a:buChar char="•"/>
            </a:pPr>
            <a:r>
              <a:rPr lang="es-CO" dirty="0"/>
              <a:t>Permite realizar preguntas: cómo?, cuándo?, por qué?, …</a:t>
            </a:r>
            <a:endParaRPr lang="es-ES_tradnl" dirty="0"/>
          </a:p>
          <a:p>
            <a:r>
              <a:rPr lang="es-CO" dirty="0"/>
              <a:t> </a:t>
            </a:r>
            <a:endParaRPr lang="es-ES_tradnl" dirty="0"/>
          </a:p>
          <a:p>
            <a:pPr marL="285750" lvl="0" indent="-285750">
              <a:buFont typeface="Arial" charset="0"/>
              <a:buChar char="•"/>
            </a:pPr>
            <a:r>
              <a:rPr lang="es-CO" dirty="0"/>
              <a:t>Nunca tiene más de 2 líneas de texto.</a:t>
            </a:r>
            <a:endParaRPr lang="es-ES_tradnl" dirty="0"/>
          </a:p>
          <a:p>
            <a:r>
              <a:rPr lang="es-CO" dirty="0"/>
              <a:t> </a:t>
            </a:r>
            <a:endParaRPr lang="es-ES_tradnl" dirty="0"/>
          </a:p>
          <a:p>
            <a:pPr marL="285750" lvl="0" indent="-285750">
              <a:buFont typeface="Arial" charset="0"/>
              <a:buChar char="•"/>
            </a:pPr>
            <a:r>
              <a:rPr lang="es-CO" dirty="0"/>
              <a:t>Contiene una opinión que se desarrollará en la ayuda.</a:t>
            </a:r>
            <a:endParaRPr lang="es-ES_tradnl" dirty="0"/>
          </a:p>
          <a:p>
            <a:endParaRPr lang="es-ES_tradnl" dirty="0"/>
          </a:p>
        </p:txBody>
      </p:sp>
    </p:spTree>
    <p:extLst>
      <p:ext uri="{BB962C8B-B14F-4D97-AF65-F5344CB8AC3E}">
        <p14:creationId xmlns:p14="http://schemas.microsoft.com/office/powerpoint/2010/main" val="8640817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Estructura recomendada para facilitar el seguimiento del p</a:t>
            </a:r>
            <a:r>
              <a:rPr lang="es-ES" dirty="0" err="1" smtClean="0"/>
              <a:t>úblico</a:t>
            </a:r>
            <a:endParaRPr lang="es-ES_tradnl" dirty="0"/>
          </a:p>
        </p:txBody>
      </p:sp>
      <p:sp>
        <p:nvSpPr>
          <p:cNvPr id="3" name="1 Rectángulo"/>
          <p:cNvSpPr/>
          <p:nvPr/>
        </p:nvSpPr>
        <p:spPr>
          <a:xfrm>
            <a:off x="799077" y="1966345"/>
            <a:ext cx="4714908" cy="3367276"/>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2 Subtítulo"/>
          <p:cNvSpPr txBox="1">
            <a:spLocks/>
          </p:cNvSpPr>
          <p:nvPr/>
        </p:nvSpPr>
        <p:spPr>
          <a:xfrm>
            <a:off x="924284" y="2813341"/>
            <a:ext cx="4448535" cy="2010525"/>
          </a:xfrm>
          <a:prstGeom prst="rect">
            <a:avLst/>
          </a:prstGeom>
          <a:ln w="19050">
            <a:solidFill>
              <a:schemeClr val="tx1"/>
            </a:solidFill>
            <a:prstDash val="dash"/>
          </a:ln>
        </p:spPr>
        <p:txBody>
          <a:bodyPr>
            <a:noAutofit/>
          </a:bodyPr>
          <a:lstStyle/>
          <a:p>
            <a:pPr algn="ctr">
              <a:spcAft>
                <a:spcPts val="0"/>
              </a:spcAft>
            </a:pPr>
            <a:endParaRPr lang="es-ES" sz="1600" dirty="0" smtClean="0">
              <a:latin typeface="Arial" pitchFamily="34" charset="0"/>
              <a:ea typeface="Times New Roman"/>
              <a:cs typeface="Arial" pitchFamily="34" charset="0"/>
            </a:endParaRPr>
          </a:p>
          <a:p>
            <a:pPr algn="ctr">
              <a:spcAft>
                <a:spcPts val="0"/>
              </a:spcAft>
            </a:pPr>
            <a:endParaRPr lang="es-ES" sz="1600" dirty="0" smtClean="0">
              <a:latin typeface="Arial" pitchFamily="34" charset="0"/>
              <a:ea typeface="Times New Roman"/>
              <a:cs typeface="Arial" pitchFamily="34" charset="0"/>
            </a:endParaRPr>
          </a:p>
          <a:p>
            <a:pPr algn="ctr">
              <a:spcAft>
                <a:spcPts val="0"/>
              </a:spcAft>
            </a:pPr>
            <a:endParaRPr lang="es-ES" sz="1600" dirty="0" smtClean="0">
              <a:latin typeface="Arial" pitchFamily="34" charset="0"/>
              <a:ea typeface="Times New Roman"/>
              <a:cs typeface="Arial" pitchFamily="34" charset="0"/>
            </a:endParaRPr>
          </a:p>
          <a:p>
            <a:pPr algn="ctr">
              <a:spcAft>
                <a:spcPts val="0"/>
              </a:spcAft>
            </a:pPr>
            <a:r>
              <a:rPr lang="es-ES" sz="2400" dirty="0" smtClean="0">
                <a:solidFill>
                  <a:srgbClr val="376092"/>
                </a:solidFill>
                <a:latin typeface="Arial" pitchFamily="34" charset="0"/>
                <a:ea typeface="Times New Roman"/>
                <a:cs typeface="Arial" pitchFamily="34" charset="0"/>
              </a:rPr>
              <a:t>Cuerpo</a:t>
            </a:r>
          </a:p>
        </p:txBody>
      </p:sp>
      <p:sp>
        <p:nvSpPr>
          <p:cNvPr id="5" name="2 Subtítulo"/>
          <p:cNvSpPr txBox="1">
            <a:spLocks/>
          </p:cNvSpPr>
          <p:nvPr/>
        </p:nvSpPr>
        <p:spPr>
          <a:xfrm>
            <a:off x="941953" y="2109220"/>
            <a:ext cx="4430866" cy="571505"/>
          </a:xfrm>
          <a:prstGeom prst="rect">
            <a:avLst/>
          </a:prstGeom>
          <a:ln w="19050">
            <a:solidFill>
              <a:schemeClr val="tx1"/>
            </a:solidFill>
            <a:prstDash val="dash"/>
          </a:ln>
        </p:spPr>
        <p:txBody>
          <a:bodyPr>
            <a:noAutofit/>
          </a:bodyPr>
          <a:lstStyle/>
          <a:p>
            <a:pPr>
              <a:spcAft>
                <a:spcPts val="0"/>
              </a:spcAft>
            </a:pPr>
            <a:r>
              <a:rPr lang="es-ES" sz="2400" dirty="0" smtClean="0">
                <a:solidFill>
                  <a:schemeClr val="accent1">
                    <a:lumMod val="75000"/>
                  </a:schemeClr>
                </a:solidFill>
                <a:latin typeface="Arial Narrow" pitchFamily="34" charset="0"/>
                <a:ea typeface="Times New Roman"/>
              </a:rPr>
              <a:t>Cabecera</a:t>
            </a:r>
            <a:r>
              <a:rPr lang="es-ES" dirty="0" smtClean="0">
                <a:latin typeface="Arial Narrow" pitchFamily="34" charset="0"/>
                <a:ea typeface="Times New Roman"/>
              </a:rPr>
              <a:t> </a:t>
            </a:r>
          </a:p>
        </p:txBody>
      </p:sp>
      <p:sp>
        <p:nvSpPr>
          <p:cNvPr id="6" name="6 CuadroTexto"/>
          <p:cNvSpPr txBox="1"/>
          <p:nvPr/>
        </p:nvSpPr>
        <p:spPr>
          <a:xfrm>
            <a:off x="6120378" y="1966345"/>
            <a:ext cx="3391216" cy="1569660"/>
          </a:xfrm>
          <a:prstGeom prst="rect">
            <a:avLst/>
          </a:prstGeom>
          <a:noFill/>
        </p:spPr>
        <p:txBody>
          <a:bodyPr wrap="square" rtlCol="0">
            <a:spAutoFit/>
          </a:bodyPr>
          <a:lstStyle/>
          <a:p>
            <a:pPr marL="176213" indent="-176213"/>
            <a:r>
              <a:rPr lang="es-ES" sz="1600" dirty="0" smtClean="0"/>
              <a:t>Sentencia completa, clara, concisa, directa y específica, con un sujeto y un verbo en voz activa.</a:t>
            </a:r>
          </a:p>
          <a:p>
            <a:pPr marL="176213" indent="-176213"/>
            <a:r>
              <a:rPr lang="es-ES" sz="1600" dirty="0" smtClean="0"/>
              <a:t>Máximo 2 líneas de texto.</a:t>
            </a:r>
          </a:p>
          <a:p>
            <a:pPr marL="176213" indent="-176213"/>
            <a:r>
              <a:rPr lang="es-ES" sz="1600" dirty="0" smtClean="0"/>
              <a:t>Fácil de leer.</a:t>
            </a:r>
          </a:p>
          <a:p>
            <a:pPr marL="176213" indent="-176213"/>
            <a:r>
              <a:rPr lang="es-ES" sz="1600" dirty="0" smtClean="0"/>
              <a:t>Alineada a la izquierda.</a:t>
            </a:r>
          </a:p>
        </p:txBody>
      </p:sp>
      <p:sp>
        <p:nvSpPr>
          <p:cNvPr id="7" name="7 CuadroTexto"/>
          <p:cNvSpPr txBox="1"/>
          <p:nvPr/>
        </p:nvSpPr>
        <p:spPr>
          <a:xfrm>
            <a:off x="6120378" y="3657703"/>
            <a:ext cx="2928958" cy="830997"/>
          </a:xfrm>
          <a:prstGeom prst="rect">
            <a:avLst/>
          </a:prstGeom>
          <a:noFill/>
        </p:spPr>
        <p:txBody>
          <a:bodyPr wrap="square" rtlCol="0">
            <a:spAutoFit/>
          </a:bodyPr>
          <a:lstStyle/>
          <a:p>
            <a:pPr marL="176213" indent="-176213"/>
            <a:r>
              <a:rPr lang="es-ES" sz="1600" dirty="0" smtClean="0"/>
              <a:t>Una combinación de texto, tablas, diagramas, figuras o fotografías.</a:t>
            </a:r>
          </a:p>
        </p:txBody>
      </p:sp>
      <p:sp>
        <p:nvSpPr>
          <p:cNvPr id="8" name="8 Abrir llave"/>
          <p:cNvSpPr/>
          <p:nvPr/>
        </p:nvSpPr>
        <p:spPr>
          <a:xfrm>
            <a:off x="5834626" y="1966345"/>
            <a:ext cx="357190" cy="1428760"/>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9" name="9 Abrir llave"/>
          <p:cNvSpPr/>
          <p:nvPr/>
        </p:nvSpPr>
        <p:spPr>
          <a:xfrm>
            <a:off x="5834626" y="3609419"/>
            <a:ext cx="357190" cy="571504"/>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0" name="2 Subtítulo"/>
          <p:cNvSpPr txBox="1">
            <a:spLocks/>
          </p:cNvSpPr>
          <p:nvPr/>
        </p:nvSpPr>
        <p:spPr>
          <a:xfrm>
            <a:off x="910799" y="4920003"/>
            <a:ext cx="4462020" cy="285752"/>
          </a:xfrm>
          <a:prstGeom prst="rect">
            <a:avLst/>
          </a:prstGeom>
          <a:ln w="19050">
            <a:solidFill>
              <a:schemeClr val="tx1"/>
            </a:solidFill>
            <a:prstDash val="dash"/>
          </a:ln>
        </p:spPr>
        <p:txBody>
          <a:bodyPr>
            <a:noAutofit/>
          </a:bodyPr>
          <a:lstStyle/>
          <a:p>
            <a:pPr>
              <a:spcAft>
                <a:spcPts val="0"/>
              </a:spcAft>
            </a:pPr>
            <a:r>
              <a:rPr lang="es-ES" sz="1400" dirty="0" smtClean="0">
                <a:solidFill>
                  <a:srgbClr val="376092"/>
                </a:solidFill>
                <a:latin typeface="Arial" pitchFamily="34" charset="0"/>
                <a:ea typeface="Times New Roman"/>
                <a:cs typeface="Arial" pitchFamily="34" charset="0"/>
              </a:rPr>
              <a:t>Información complementaria </a:t>
            </a:r>
          </a:p>
        </p:txBody>
      </p:sp>
      <p:sp>
        <p:nvSpPr>
          <p:cNvPr id="11" name="15 Abrir llave"/>
          <p:cNvSpPr/>
          <p:nvPr/>
        </p:nvSpPr>
        <p:spPr>
          <a:xfrm>
            <a:off x="5834626" y="4323799"/>
            <a:ext cx="357190" cy="571504"/>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2" name="17 CuadroTexto"/>
          <p:cNvSpPr txBox="1"/>
          <p:nvPr/>
        </p:nvSpPr>
        <p:spPr>
          <a:xfrm>
            <a:off x="6120378" y="4444650"/>
            <a:ext cx="2928958" cy="338554"/>
          </a:xfrm>
          <a:prstGeom prst="rect">
            <a:avLst/>
          </a:prstGeom>
          <a:noFill/>
        </p:spPr>
        <p:txBody>
          <a:bodyPr wrap="square" rtlCol="0">
            <a:spAutoFit/>
          </a:bodyPr>
          <a:lstStyle/>
          <a:p>
            <a:pPr marL="176213" indent="-176213"/>
            <a:r>
              <a:rPr lang="es-ES" sz="1600" dirty="0" smtClean="0"/>
              <a:t>Paginación, logotipo, etc.</a:t>
            </a:r>
          </a:p>
        </p:txBody>
      </p:sp>
    </p:spTree>
    <p:extLst>
      <p:ext uri="{BB962C8B-B14F-4D97-AF65-F5344CB8AC3E}">
        <p14:creationId xmlns:p14="http://schemas.microsoft.com/office/powerpoint/2010/main" val="741935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90500" y="197622"/>
            <a:ext cx="8763000" cy="665977"/>
          </a:xfrm>
        </p:spPr>
        <p:txBody>
          <a:bodyPr>
            <a:normAutofit/>
          </a:bodyPr>
          <a:lstStyle/>
          <a:p>
            <a:r>
              <a:rPr lang="es-ES_tradnl" sz="3200" smtClean="0"/>
              <a:t>¿Usted es capaz de convencer?</a:t>
            </a:r>
            <a:endParaRPr lang="es-ES_tradnl" sz="3200" dirty="0"/>
          </a:p>
        </p:txBody>
      </p:sp>
      <p:pic>
        <p:nvPicPr>
          <p:cNvPr id="4" name="Imagen 3"/>
          <p:cNvPicPr>
            <a:picLocks noChangeAspect="1"/>
          </p:cNvPicPr>
          <p:nvPr/>
        </p:nvPicPr>
        <p:blipFill>
          <a:blip r:embed="rId2"/>
          <a:stretch>
            <a:fillRect/>
          </a:stretch>
        </p:blipFill>
        <p:spPr>
          <a:xfrm>
            <a:off x="0" y="990600"/>
            <a:ext cx="10238612" cy="5867400"/>
          </a:xfrm>
          <a:prstGeom prst="rect">
            <a:avLst/>
          </a:prstGeom>
        </p:spPr>
      </p:pic>
    </p:spTree>
    <p:extLst>
      <p:ext uri="{BB962C8B-B14F-4D97-AF65-F5344CB8AC3E}">
        <p14:creationId xmlns:p14="http://schemas.microsoft.com/office/powerpoint/2010/main" val="1757682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Ejemplo</a:t>
            </a:r>
            <a:endParaRPr lang="es-ES_tradnl" dirty="0"/>
          </a:p>
        </p:txBody>
      </p:sp>
      <p:pic>
        <p:nvPicPr>
          <p:cNvPr id="3" name="Imagen 2"/>
          <p:cNvPicPr>
            <a:picLocks noChangeAspect="1"/>
          </p:cNvPicPr>
          <p:nvPr/>
        </p:nvPicPr>
        <p:blipFill rotWithShape="1">
          <a:blip r:embed="rId2"/>
          <a:srcRect l="4297" t="15543" r="15723"/>
          <a:stretch/>
        </p:blipFill>
        <p:spPr>
          <a:xfrm>
            <a:off x="985837" y="863999"/>
            <a:ext cx="8415338" cy="5304025"/>
          </a:xfrm>
          <a:prstGeom prst="rect">
            <a:avLst/>
          </a:prstGeom>
        </p:spPr>
      </p:pic>
      <p:sp>
        <p:nvSpPr>
          <p:cNvPr id="4" name="CuadroTexto 3"/>
          <p:cNvSpPr txBox="1"/>
          <p:nvPr/>
        </p:nvSpPr>
        <p:spPr>
          <a:xfrm>
            <a:off x="7532382" y="6452737"/>
            <a:ext cx="2585003" cy="276999"/>
          </a:xfrm>
          <a:prstGeom prst="rect">
            <a:avLst/>
          </a:prstGeom>
          <a:noFill/>
        </p:spPr>
        <p:txBody>
          <a:bodyPr wrap="none" rtlCol="0">
            <a:spAutoFit/>
          </a:bodyPr>
          <a:lstStyle/>
          <a:p>
            <a:r>
              <a:rPr lang="es-ES_tradnl" sz="1200" dirty="0">
                <a:solidFill>
                  <a:schemeClr val="bg1">
                    <a:lumMod val="50000"/>
                  </a:schemeClr>
                </a:solidFill>
              </a:rPr>
              <a:t>http://</a:t>
            </a:r>
            <a:r>
              <a:rPr lang="es-ES_tradnl" sz="1200" dirty="0" err="1" smtClean="0">
                <a:solidFill>
                  <a:schemeClr val="bg1">
                    <a:lumMod val="50000"/>
                  </a:schemeClr>
                </a:solidFill>
              </a:rPr>
              <a:t>www.storytellingwithdata.com</a:t>
            </a:r>
            <a:r>
              <a:rPr lang="es-ES_tradnl" sz="1200" dirty="0" smtClean="0">
                <a:solidFill>
                  <a:schemeClr val="bg1">
                    <a:lumMod val="50000"/>
                  </a:schemeClr>
                </a:solidFill>
              </a:rPr>
              <a:t>/</a:t>
            </a:r>
            <a:endParaRPr lang="es-ES_tradnl" sz="1200" dirty="0">
              <a:solidFill>
                <a:schemeClr val="bg1">
                  <a:lumMod val="50000"/>
                </a:schemeClr>
              </a:solidFill>
            </a:endParaRPr>
          </a:p>
        </p:txBody>
      </p:sp>
    </p:spTree>
    <p:extLst>
      <p:ext uri="{BB962C8B-B14F-4D97-AF65-F5344CB8AC3E}">
        <p14:creationId xmlns:p14="http://schemas.microsoft.com/office/powerpoint/2010/main" val="952074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Use un tamaño de texto apropiado para la </a:t>
            </a:r>
            <a:r>
              <a:rPr lang="es-ES_tradnl" dirty="0" err="1" smtClean="0"/>
              <a:t>disposici</a:t>
            </a:r>
            <a:r>
              <a:rPr lang="es-ES" dirty="0" err="1" smtClean="0"/>
              <a:t>ón</a:t>
            </a:r>
            <a:r>
              <a:rPr lang="es-ES" dirty="0" smtClean="0"/>
              <a:t> del auditorio</a:t>
            </a:r>
            <a:endParaRPr lang="es-ES_tradnl" dirty="0"/>
          </a:p>
        </p:txBody>
      </p:sp>
      <p:pic>
        <p:nvPicPr>
          <p:cNvPr id="3" name="Imagen 2"/>
          <p:cNvPicPr/>
          <p:nvPr/>
        </p:nvPicPr>
        <p:blipFill>
          <a:blip r:embed="rId2"/>
          <a:srcRect/>
          <a:stretch>
            <a:fillRect/>
          </a:stretch>
        </p:blipFill>
        <p:spPr bwMode="auto">
          <a:xfrm>
            <a:off x="1560195" y="1227201"/>
            <a:ext cx="7166610" cy="5086350"/>
          </a:xfrm>
          <a:prstGeom prst="rect">
            <a:avLst/>
          </a:prstGeom>
          <a:noFill/>
          <a:ln w="9525">
            <a:noFill/>
            <a:miter lim="800000"/>
            <a:headEnd/>
            <a:tailEnd/>
          </a:ln>
        </p:spPr>
      </p:pic>
    </p:spTree>
    <p:extLst>
      <p:ext uri="{BB962C8B-B14F-4D97-AF65-F5344CB8AC3E}">
        <p14:creationId xmlns:p14="http://schemas.microsoft.com/office/powerpoint/2010/main" val="1201244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Use cuidadosamente los efectos del texto</a:t>
            </a:r>
            <a:endParaRPr lang="es-ES" dirty="0"/>
          </a:p>
        </p:txBody>
      </p:sp>
      <p:sp>
        <p:nvSpPr>
          <p:cNvPr id="4" name="1 Rectángulo"/>
          <p:cNvSpPr/>
          <p:nvPr/>
        </p:nvSpPr>
        <p:spPr>
          <a:xfrm>
            <a:off x="3929004" y="1249689"/>
            <a:ext cx="2700964" cy="2134590"/>
          </a:xfrm>
          <a:prstGeom prst="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1 Título"/>
          <p:cNvSpPr txBox="1">
            <a:spLocks/>
          </p:cNvSpPr>
          <p:nvPr/>
        </p:nvSpPr>
        <p:spPr>
          <a:xfrm>
            <a:off x="3929004" y="1296047"/>
            <a:ext cx="2700964" cy="2088232"/>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CO" sz="1600" b="0"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rPr>
              <a:t>Fuente Arial</a:t>
            </a:r>
          </a:p>
          <a:p>
            <a:pPr lvl="0" algn="ctr">
              <a:spcBef>
                <a:spcPct val="0"/>
              </a:spcBef>
              <a:defRPr/>
            </a:pPr>
            <a:r>
              <a:rPr lang="es-CO" sz="1600" dirty="0">
                <a:latin typeface="Arial Narrow" pitchFamily="34" charset="0"/>
              </a:rPr>
              <a:t>Fuente Arial </a:t>
            </a:r>
            <a:r>
              <a:rPr lang="es-CO" sz="1600" dirty="0" smtClean="0">
                <a:latin typeface="Arial Narrow" pitchFamily="34" charset="0"/>
              </a:rPr>
              <a:t>Narrow</a:t>
            </a:r>
          </a:p>
          <a:p>
            <a:pPr lvl="0" algn="ctr">
              <a:spcBef>
                <a:spcPct val="0"/>
              </a:spcBef>
              <a:defRPr/>
            </a:pPr>
            <a:r>
              <a:rPr lang="es-CO" sz="1600" dirty="0">
                <a:latin typeface="Bookman Old Style" pitchFamily="18" charset="0"/>
                <a:ea typeface="Verdana" pitchFamily="34" charset="0"/>
                <a:cs typeface="Verdana" pitchFamily="34" charset="0"/>
              </a:rPr>
              <a:t>Fuente Bookman Old Style</a:t>
            </a:r>
            <a:endParaRPr kumimoji="0" lang="es-CO" sz="1600" b="0" i="0" u="none" strike="noStrike" kern="1200" cap="none" spc="0" normalizeH="0" baseline="0" noProof="0" dirty="0" smtClean="0">
              <a:ln>
                <a:noFill/>
              </a:ln>
              <a:solidFill>
                <a:schemeClr val="tx1"/>
              </a:solidFill>
              <a:effectLst/>
              <a:uLnTx/>
              <a:uFillTx/>
              <a:latin typeface="Arial" pitchFamily="34" charset="0"/>
              <a:ea typeface="+mj-ea"/>
              <a:cs typeface="Arial" pitchFamily="34"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r>
              <a:rPr lang="es-CO" sz="1600" dirty="0" smtClean="0">
                <a:latin typeface="Times New Roman" pitchFamily="18" charset="0"/>
                <a:ea typeface="+mj-ea"/>
                <a:cs typeface="Times New Roman" pitchFamily="18" charset="0"/>
              </a:rPr>
              <a:t>Fuente Times New </a:t>
            </a:r>
            <a:r>
              <a:rPr lang="es-CO" sz="1600" dirty="0" err="1" smtClean="0">
                <a:latin typeface="Times New Roman" pitchFamily="18" charset="0"/>
                <a:ea typeface="+mj-ea"/>
                <a:cs typeface="Times New Roman" pitchFamily="18" charset="0"/>
              </a:rPr>
              <a:t>Roman</a:t>
            </a:r>
            <a:endParaRPr lang="es-CO" sz="1600" dirty="0" smtClean="0">
              <a:latin typeface="Times New Roman" pitchFamily="18" charset="0"/>
              <a:ea typeface="+mj-ea"/>
              <a:cs typeface="Times New Roman" pitchFamily="18"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CO" sz="1600" b="0" i="0" u="none" strike="noStrike" kern="1200" cap="none" spc="0" normalizeH="0" baseline="0" noProof="0" dirty="0" smtClean="0">
                <a:ln>
                  <a:noFill/>
                </a:ln>
                <a:solidFill>
                  <a:schemeClr val="tx1"/>
                </a:solidFill>
                <a:effectLst/>
                <a:uLnTx/>
                <a:uFillTx/>
                <a:latin typeface="Lucida Handwriting" pitchFamily="66" charset="0"/>
                <a:ea typeface="+mj-ea"/>
                <a:cs typeface="+mj-cs"/>
              </a:rPr>
              <a:t>Fuente</a:t>
            </a:r>
            <a:r>
              <a:rPr kumimoji="0" lang="es-CO" sz="1600" b="0" i="0" u="none" strike="noStrike" kern="1200" cap="none" spc="0" normalizeH="0" noProof="0" dirty="0" smtClean="0">
                <a:ln>
                  <a:noFill/>
                </a:ln>
                <a:solidFill>
                  <a:schemeClr val="tx1"/>
                </a:solidFill>
                <a:effectLst/>
                <a:uLnTx/>
                <a:uFillTx/>
                <a:latin typeface="Lucida Handwriting" pitchFamily="66" charset="0"/>
                <a:ea typeface="+mj-ea"/>
                <a:cs typeface="+mj-cs"/>
              </a:rPr>
              <a:t> Lucida Handwriting</a:t>
            </a:r>
          </a:p>
          <a:p>
            <a:pPr lvl="0" algn="ctr">
              <a:spcBef>
                <a:spcPct val="0"/>
              </a:spcBef>
              <a:defRPr/>
            </a:pPr>
            <a:r>
              <a:rPr lang="es-CO" sz="1600" dirty="0">
                <a:latin typeface="Freestyle Script" pitchFamily="66" charset="0"/>
              </a:rPr>
              <a:t>Fuente Freestyle Script</a:t>
            </a:r>
            <a:endParaRPr kumimoji="0" lang="es-CO" sz="1600" b="0" i="0" u="none" strike="noStrike" kern="1200" cap="none" spc="0" normalizeH="0" noProof="0" dirty="0" smtClean="0">
              <a:ln>
                <a:noFill/>
              </a:ln>
              <a:solidFill>
                <a:schemeClr val="tx1"/>
              </a:solidFill>
              <a:effectLst/>
              <a:uLnTx/>
              <a:uFillTx/>
              <a:latin typeface="Lucida Handwriting" pitchFamily="66" charset="0"/>
              <a:ea typeface="+mj-ea"/>
              <a:cs typeface="+mj-cs"/>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s-CO" sz="1600" b="0" i="0" u="none" strike="noStrike" kern="1200" cap="none" spc="0" normalizeH="0" baseline="0" noProof="0" dirty="0">
              <a:ln>
                <a:noFill/>
              </a:ln>
              <a:solidFill>
                <a:schemeClr val="tx1"/>
              </a:solidFill>
              <a:effectLst/>
              <a:uLnTx/>
              <a:uFillTx/>
              <a:latin typeface="Bookman Old Style" pitchFamily="18" charset="0"/>
              <a:ea typeface="Verdana" pitchFamily="34" charset="0"/>
              <a:cs typeface="Verdana" pitchFamily="34" charset="0"/>
            </a:endParaRPr>
          </a:p>
        </p:txBody>
      </p:sp>
      <p:sp>
        <p:nvSpPr>
          <p:cNvPr id="6" name="13 Rectángulo"/>
          <p:cNvSpPr/>
          <p:nvPr/>
        </p:nvSpPr>
        <p:spPr>
          <a:xfrm>
            <a:off x="3930332" y="3985993"/>
            <a:ext cx="2700964" cy="2134590"/>
          </a:xfrm>
          <a:prstGeom prst="rect">
            <a:avLst/>
          </a:prstGeom>
          <a:pattFill prst="wdDnDiag">
            <a:fgClr>
              <a:schemeClr val="bg1">
                <a:lumMod val="50000"/>
              </a:schemeClr>
            </a:fgClr>
            <a:bgClr>
              <a:schemeClr val="bg1"/>
            </a:bgClr>
          </a:patt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27 Rectángulo"/>
          <p:cNvSpPr/>
          <p:nvPr/>
        </p:nvSpPr>
        <p:spPr>
          <a:xfrm>
            <a:off x="4076478" y="4365096"/>
            <a:ext cx="2408672" cy="1323439"/>
          </a:xfrm>
          <a:prstGeom prst="rect">
            <a:avLst/>
          </a:prstGeom>
          <a:noFill/>
          <a:effectLst>
            <a:outerShdw blurRad="50800" dist="38100" dir="2700000" algn="tl" rotWithShape="0">
              <a:prstClr val="black">
                <a:alpha val="40000"/>
              </a:prstClr>
            </a:outerShdw>
            <a:reflection blurRad="6350" endPos="35000" dir="5400000" sy="-100000" algn="bl" rotWithShape="0"/>
          </a:effectLst>
        </p:spPr>
        <p:txBody>
          <a:bodyPr wrap="none" lIns="91440" tIns="45720" rIns="91440" bIns="45720">
            <a:spAutoFit/>
            <a:scene3d>
              <a:camera prst="orthographicFront"/>
              <a:lightRig rig="brightRoom" dir="t"/>
            </a:scene3d>
            <a:sp3d contourW="6350" prstMaterial="plastic">
              <a:bevelT w="20320" h="20320" prst="angle"/>
              <a:contourClr>
                <a:schemeClr val="tx1"/>
              </a:contourClr>
            </a:sp3d>
          </a:bodyPr>
          <a:lstStyle/>
          <a:p>
            <a:pPr algn="ctr"/>
            <a:r>
              <a:rPr lang="es-ES" sz="4000" b="1" cap="all" spc="0" dirty="0" smtClean="0">
                <a:ln/>
                <a:solidFill>
                  <a:schemeClr val="bg1">
                    <a:lumMod val="50000"/>
                  </a:schemeClr>
                </a:solidFill>
                <a:effectLst>
                  <a:outerShdw blurRad="19685" dist="12700" dir="5400000" algn="tl" rotWithShape="0">
                    <a:schemeClr val="bg1">
                      <a:lumMod val="65000"/>
                      <a:alpha val="60000"/>
                    </a:schemeClr>
                  </a:outerShdw>
                  <a:reflection blurRad="10000" stA="55000" endPos="48000" dist="500" dir="5400000" sy="-100000" algn="bl" rotWithShape="0"/>
                </a:effectLst>
              </a:rPr>
              <a:t>Efecto</a:t>
            </a:r>
          </a:p>
          <a:p>
            <a:pPr algn="ctr"/>
            <a:r>
              <a:rPr lang="es-ES" sz="4000" b="1" cap="all" dirty="0" smtClean="0">
                <a:ln/>
                <a:solidFill>
                  <a:schemeClr val="bg1">
                    <a:lumMod val="50000"/>
                  </a:schemeClr>
                </a:solidFill>
                <a:effectLst>
                  <a:outerShdw blurRad="19685" dist="12700" dir="5400000" algn="tl" rotWithShape="0">
                    <a:schemeClr val="bg1">
                      <a:lumMod val="65000"/>
                      <a:alpha val="60000"/>
                    </a:schemeClr>
                  </a:outerShdw>
                  <a:reflection blurRad="10000" stA="55000" endPos="48000" dist="500" dir="5400000" sy="-100000" algn="bl" rotWithShape="0"/>
                </a:effectLst>
              </a:rPr>
              <a:t>ARTISTICO</a:t>
            </a:r>
            <a:endParaRPr lang="es-ES" sz="4000" b="1" cap="all" spc="0" dirty="0">
              <a:ln/>
              <a:solidFill>
                <a:schemeClr val="bg1">
                  <a:lumMod val="50000"/>
                </a:schemeClr>
              </a:solidFill>
              <a:effectLst>
                <a:outerShdw blurRad="19685" dist="12700" dir="5400000" algn="tl" rotWithShape="0">
                  <a:schemeClr val="bg1">
                    <a:lumMod val="65000"/>
                    <a:alpha val="60000"/>
                  </a:schemeClr>
                </a:outerShdw>
                <a:reflection blurRad="10000" stA="55000" endPos="48000" dist="500" dir="5400000" sy="-100000" algn="bl" rotWithShape="0"/>
              </a:effectLst>
            </a:endParaRPr>
          </a:p>
        </p:txBody>
      </p:sp>
      <p:sp>
        <p:nvSpPr>
          <p:cNvPr id="8" name="28 Rectángulo"/>
          <p:cNvSpPr/>
          <p:nvPr/>
        </p:nvSpPr>
        <p:spPr>
          <a:xfrm>
            <a:off x="6947035" y="1249689"/>
            <a:ext cx="2700964" cy="2134590"/>
          </a:xfrm>
          <a:prstGeom prst="rect">
            <a:avLst/>
          </a:prstGeom>
          <a:pattFill prst="wdDnDiag">
            <a:fgClr>
              <a:schemeClr val="bg1">
                <a:lumMod val="50000"/>
              </a:schemeClr>
            </a:fgClr>
            <a:bgClr>
              <a:schemeClr val="bg1"/>
            </a:bgClr>
          </a:patt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29 CuadroTexto"/>
          <p:cNvSpPr txBox="1"/>
          <p:nvPr/>
        </p:nvSpPr>
        <p:spPr>
          <a:xfrm>
            <a:off x="7199727" y="1753745"/>
            <a:ext cx="2182970" cy="1077218"/>
          </a:xfrm>
          <a:prstGeom prst="rect">
            <a:avLst/>
          </a:prstGeom>
          <a:noFill/>
        </p:spPr>
        <p:txBody>
          <a:bodyPr wrap="none" rtlCol="0">
            <a:spAutoFit/>
          </a:bodyPr>
          <a:lstStyle/>
          <a:p>
            <a:pPr algn="ctr"/>
            <a:r>
              <a:rPr lang="es-ES" sz="3200" b="1" dirty="0" smtClean="0"/>
              <a:t>EFECTO DEL</a:t>
            </a:r>
          </a:p>
          <a:p>
            <a:pPr algn="ctr"/>
            <a:r>
              <a:rPr lang="es-ES" sz="3200" b="1" dirty="0" smtClean="0"/>
              <a:t>FONDO</a:t>
            </a:r>
            <a:endParaRPr lang="es-ES" sz="3200" b="1" dirty="0"/>
          </a:p>
        </p:txBody>
      </p:sp>
      <p:sp>
        <p:nvSpPr>
          <p:cNvPr id="10" name="30 CuadroTexto"/>
          <p:cNvSpPr txBox="1"/>
          <p:nvPr/>
        </p:nvSpPr>
        <p:spPr>
          <a:xfrm>
            <a:off x="3929004" y="863999"/>
            <a:ext cx="2700964" cy="369332"/>
          </a:xfrm>
          <a:prstGeom prst="rect">
            <a:avLst/>
          </a:prstGeom>
          <a:noFill/>
        </p:spPr>
        <p:txBody>
          <a:bodyPr wrap="square" rtlCol="0">
            <a:spAutoFit/>
          </a:bodyPr>
          <a:lstStyle/>
          <a:p>
            <a:pPr algn="ctr"/>
            <a:r>
              <a:rPr lang="es-ES" dirty="0" smtClean="0"/>
              <a:t>(a)</a:t>
            </a:r>
            <a:endParaRPr lang="es-ES" dirty="0"/>
          </a:p>
        </p:txBody>
      </p:sp>
      <p:sp>
        <p:nvSpPr>
          <p:cNvPr id="11" name="31 CuadroTexto"/>
          <p:cNvSpPr txBox="1"/>
          <p:nvPr/>
        </p:nvSpPr>
        <p:spPr>
          <a:xfrm>
            <a:off x="6953340" y="863999"/>
            <a:ext cx="2700964" cy="369332"/>
          </a:xfrm>
          <a:prstGeom prst="rect">
            <a:avLst/>
          </a:prstGeom>
          <a:noFill/>
        </p:spPr>
        <p:txBody>
          <a:bodyPr wrap="square" rtlCol="0">
            <a:spAutoFit/>
          </a:bodyPr>
          <a:lstStyle/>
          <a:p>
            <a:pPr algn="ctr"/>
            <a:r>
              <a:rPr lang="es-ES" dirty="0" smtClean="0"/>
              <a:t>(b)</a:t>
            </a:r>
            <a:endParaRPr lang="es-ES" dirty="0"/>
          </a:p>
        </p:txBody>
      </p:sp>
      <p:sp>
        <p:nvSpPr>
          <p:cNvPr id="12" name="32 CuadroTexto"/>
          <p:cNvSpPr txBox="1"/>
          <p:nvPr/>
        </p:nvSpPr>
        <p:spPr>
          <a:xfrm>
            <a:off x="3929004" y="3600303"/>
            <a:ext cx="2700964" cy="369332"/>
          </a:xfrm>
          <a:prstGeom prst="rect">
            <a:avLst/>
          </a:prstGeom>
          <a:noFill/>
        </p:spPr>
        <p:txBody>
          <a:bodyPr wrap="square" rtlCol="0">
            <a:spAutoFit/>
          </a:bodyPr>
          <a:lstStyle/>
          <a:p>
            <a:pPr algn="ctr"/>
            <a:r>
              <a:rPr lang="es-ES" dirty="0" smtClean="0"/>
              <a:t>(c)</a:t>
            </a:r>
            <a:endParaRPr lang="es-ES" dirty="0"/>
          </a:p>
        </p:txBody>
      </p:sp>
      <p:sp>
        <p:nvSpPr>
          <p:cNvPr id="13" name="34 Rectángulo"/>
          <p:cNvSpPr/>
          <p:nvPr/>
        </p:nvSpPr>
        <p:spPr>
          <a:xfrm>
            <a:off x="6954668" y="3985993"/>
            <a:ext cx="2700964" cy="2134590"/>
          </a:xfrm>
          <a:prstGeom prst="rect">
            <a:avLst/>
          </a:prstGeom>
          <a:solidFill>
            <a:schemeClr val="bg1"/>
          </a:solidFill>
          <a:ln w="1905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4" name="35 CuadroTexto"/>
          <p:cNvSpPr txBox="1"/>
          <p:nvPr/>
        </p:nvSpPr>
        <p:spPr>
          <a:xfrm>
            <a:off x="6954668" y="3600303"/>
            <a:ext cx="2700964" cy="369332"/>
          </a:xfrm>
          <a:prstGeom prst="rect">
            <a:avLst/>
          </a:prstGeom>
          <a:noFill/>
        </p:spPr>
        <p:txBody>
          <a:bodyPr wrap="square" rtlCol="0">
            <a:spAutoFit/>
          </a:bodyPr>
          <a:lstStyle/>
          <a:p>
            <a:pPr algn="ctr"/>
            <a:r>
              <a:rPr lang="es-ES" dirty="0" smtClean="0"/>
              <a:t>(d)</a:t>
            </a:r>
            <a:endParaRPr lang="es-ES" dirty="0"/>
          </a:p>
        </p:txBody>
      </p:sp>
      <p:sp>
        <p:nvSpPr>
          <p:cNvPr id="15" name="36 CuadroTexto"/>
          <p:cNvSpPr txBox="1"/>
          <p:nvPr/>
        </p:nvSpPr>
        <p:spPr>
          <a:xfrm>
            <a:off x="7922184" y="4195819"/>
            <a:ext cx="1264257" cy="338554"/>
          </a:xfrm>
          <a:prstGeom prst="rect">
            <a:avLst/>
          </a:prstGeom>
          <a:noFill/>
        </p:spPr>
        <p:txBody>
          <a:bodyPr wrap="none" rtlCol="0">
            <a:spAutoFit/>
          </a:bodyPr>
          <a:lstStyle/>
          <a:p>
            <a:pPr algn="ctr"/>
            <a:r>
              <a:rPr lang="es-ES" sz="1600" dirty="0" smtClean="0"/>
              <a:t>HORIZONTAL</a:t>
            </a:r>
            <a:endParaRPr lang="es-ES" sz="1600" dirty="0"/>
          </a:p>
        </p:txBody>
      </p:sp>
      <p:sp>
        <p:nvSpPr>
          <p:cNvPr id="16" name="37 CuadroTexto"/>
          <p:cNvSpPr txBox="1"/>
          <p:nvPr/>
        </p:nvSpPr>
        <p:spPr>
          <a:xfrm>
            <a:off x="7358672" y="4017073"/>
            <a:ext cx="303288" cy="2092881"/>
          </a:xfrm>
          <a:prstGeom prst="rect">
            <a:avLst/>
          </a:prstGeom>
          <a:noFill/>
        </p:spPr>
        <p:txBody>
          <a:bodyPr wrap="none" rtlCol="0">
            <a:spAutoFit/>
          </a:bodyPr>
          <a:lstStyle/>
          <a:p>
            <a:pPr algn="ctr"/>
            <a:r>
              <a:rPr lang="es-ES" sz="1600" dirty="0" smtClean="0"/>
              <a:t>V</a:t>
            </a:r>
          </a:p>
          <a:p>
            <a:pPr algn="ctr"/>
            <a:r>
              <a:rPr lang="es-ES" sz="1600" dirty="0" smtClean="0"/>
              <a:t>E</a:t>
            </a:r>
          </a:p>
          <a:p>
            <a:pPr algn="ctr"/>
            <a:r>
              <a:rPr lang="es-ES" sz="1600" dirty="0" smtClean="0"/>
              <a:t>R</a:t>
            </a:r>
          </a:p>
          <a:p>
            <a:pPr algn="ctr"/>
            <a:r>
              <a:rPr lang="es-ES" sz="1600" dirty="0" smtClean="0"/>
              <a:t>T</a:t>
            </a:r>
          </a:p>
          <a:p>
            <a:pPr algn="ctr"/>
            <a:r>
              <a:rPr lang="es-ES" sz="1600" dirty="0" smtClean="0"/>
              <a:t>I</a:t>
            </a:r>
          </a:p>
          <a:p>
            <a:pPr algn="ctr"/>
            <a:r>
              <a:rPr lang="es-ES" sz="1600" dirty="0" smtClean="0"/>
              <a:t>C</a:t>
            </a:r>
          </a:p>
          <a:p>
            <a:pPr algn="ctr"/>
            <a:r>
              <a:rPr lang="es-ES" sz="1600" dirty="0" smtClean="0"/>
              <a:t>A</a:t>
            </a:r>
          </a:p>
          <a:p>
            <a:pPr algn="ctr"/>
            <a:r>
              <a:rPr lang="es-ES" sz="1600" dirty="0" smtClean="0"/>
              <a:t>L</a:t>
            </a:r>
            <a:endParaRPr lang="es-ES" sz="1600" dirty="0"/>
          </a:p>
        </p:txBody>
      </p:sp>
      <p:sp>
        <p:nvSpPr>
          <p:cNvPr id="17" name="39 CuadroTexto"/>
          <p:cNvSpPr txBox="1"/>
          <p:nvPr/>
        </p:nvSpPr>
        <p:spPr>
          <a:xfrm rot="16200000">
            <a:off x="6743737" y="4886358"/>
            <a:ext cx="977768" cy="338554"/>
          </a:xfrm>
          <a:prstGeom prst="rect">
            <a:avLst/>
          </a:prstGeom>
          <a:noFill/>
        </p:spPr>
        <p:txBody>
          <a:bodyPr wrap="none" rtlCol="0">
            <a:spAutoFit/>
          </a:bodyPr>
          <a:lstStyle/>
          <a:p>
            <a:pPr algn="ctr"/>
            <a:r>
              <a:rPr lang="es-ES" sz="1600" dirty="0" smtClean="0"/>
              <a:t>VERTICAL</a:t>
            </a:r>
            <a:endParaRPr lang="es-ES" sz="1600" dirty="0"/>
          </a:p>
        </p:txBody>
      </p:sp>
      <p:sp>
        <p:nvSpPr>
          <p:cNvPr id="18" name="40 CuadroTexto"/>
          <p:cNvSpPr txBox="1"/>
          <p:nvPr/>
        </p:nvSpPr>
        <p:spPr>
          <a:xfrm rot="18863428">
            <a:off x="7695520" y="5252090"/>
            <a:ext cx="911019" cy="338554"/>
          </a:xfrm>
          <a:prstGeom prst="rect">
            <a:avLst/>
          </a:prstGeom>
          <a:noFill/>
        </p:spPr>
        <p:txBody>
          <a:bodyPr wrap="none" rtlCol="0">
            <a:spAutoFit/>
          </a:bodyPr>
          <a:lstStyle/>
          <a:p>
            <a:pPr algn="ctr"/>
            <a:r>
              <a:rPr lang="es-ES" sz="1600" dirty="0" smtClean="0"/>
              <a:t>Diagonal</a:t>
            </a:r>
            <a:endParaRPr lang="es-ES" sz="1600" dirty="0"/>
          </a:p>
        </p:txBody>
      </p:sp>
      <p:sp>
        <p:nvSpPr>
          <p:cNvPr id="19" name="41 CuadroTexto"/>
          <p:cNvSpPr txBox="1"/>
          <p:nvPr/>
        </p:nvSpPr>
        <p:spPr>
          <a:xfrm rot="2536910">
            <a:off x="8570895" y="5302882"/>
            <a:ext cx="911019" cy="338554"/>
          </a:xfrm>
          <a:prstGeom prst="rect">
            <a:avLst/>
          </a:prstGeom>
          <a:noFill/>
        </p:spPr>
        <p:txBody>
          <a:bodyPr wrap="none" rtlCol="0">
            <a:spAutoFit/>
          </a:bodyPr>
          <a:lstStyle/>
          <a:p>
            <a:pPr algn="ctr"/>
            <a:r>
              <a:rPr lang="es-ES" sz="1600" dirty="0" smtClean="0"/>
              <a:t>Diagonal</a:t>
            </a:r>
            <a:endParaRPr lang="es-ES" sz="1600" dirty="0"/>
          </a:p>
        </p:txBody>
      </p:sp>
      <p:sp>
        <p:nvSpPr>
          <p:cNvPr id="20" name="42 CuadroTexto"/>
          <p:cNvSpPr txBox="1"/>
          <p:nvPr/>
        </p:nvSpPr>
        <p:spPr>
          <a:xfrm>
            <a:off x="8023073" y="4566751"/>
            <a:ext cx="1042978" cy="338554"/>
          </a:xfrm>
          <a:prstGeom prst="rect">
            <a:avLst/>
          </a:prstGeom>
          <a:noFill/>
        </p:spPr>
        <p:txBody>
          <a:bodyPr wrap="none" rtlCol="0">
            <a:spAutoFit/>
          </a:bodyPr>
          <a:lstStyle/>
          <a:p>
            <a:pPr algn="ctr"/>
            <a:r>
              <a:rPr lang="es-ES" sz="1600" dirty="0" smtClean="0"/>
              <a:t>Horizontal</a:t>
            </a:r>
            <a:endParaRPr lang="es-ES" sz="1600" dirty="0"/>
          </a:p>
        </p:txBody>
      </p:sp>
    </p:spTree>
    <p:extLst>
      <p:ext uri="{BB962C8B-B14F-4D97-AF65-F5344CB8AC3E}">
        <p14:creationId xmlns:p14="http://schemas.microsoft.com/office/powerpoint/2010/main" val="1929102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Use cuidadosamente los efectos de texto</a:t>
            </a:r>
            <a:endParaRPr lang="es-ES_tradnl" dirty="0"/>
          </a:p>
        </p:txBody>
      </p:sp>
      <p:sp>
        <p:nvSpPr>
          <p:cNvPr id="5" name="1 Rectángulo"/>
          <p:cNvSpPr/>
          <p:nvPr/>
        </p:nvSpPr>
        <p:spPr>
          <a:xfrm>
            <a:off x="142843" y="1373238"/>
            <a:ext cx="4567379" cy="32412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1 Título"/>
          <p:cNvSpPr txBox="1">
            <a:spLocks/>
          </p:cNvSpPr>
          <p:nvPr/>
        </p:nvSpPr>
        <p:spPr>
          <a:xfrm>
            <a:off x="142844" y="1444677"/>
            <a:ext cx="4567378" cy="3169852"/>
          </a:xfrm>
          <a:prstGeom prst="rect">
            <a:avLst/>
          </a:prstGeom>
        </p:spPr>
        <p:txBody>
          <a:bodyP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CO" sz="3600" b="0" i="0" u="none" strike="noStrike" kern="1200" cap="none" spc="0" normalizeH="0" baseline="0" noProof="0" dirty="0" smtClean="0">
                <a:ln>
                  <a:noFill/>
                </a:ln>
                <a:solidFill>
                  <a:schemeClr val="tx1"/>
                </a:solidFill>
                <a:effectLst/>
                <a:uLnTx/>
                <a:uFillTx/>
                <a:latin typeface="+mj-lt"/>
                <a:ea typeface="+mj-ea"/>
                <a:cs typeface="+mj-cs"/>
              </a:rPr>
              <a:t>Efecto del texto</a:t>
            </a:r>
            <a:endParaRPr kumimoji="0" lang="es-CO" sz="2000" b="0" i="0" u="none" strike="noStrike" kern="1200" cap="none" spc="0" normalizeH="0" baseline="0" noProof="0" dirty="0" smtClean="0">
              <a:ln>
                <a:noFill/>
              </a:ln>
              <a:solidFill>
                <a:schemeClr val="tx1"/>
              </a:solidFill>
              <a:effectLst/>
              <a:uLnTx/>
              <a:uFillTx/>
              <a:latin typeface="+mj-lt"/>
              <a:ea typeface="+mj-ea"/>
              <a:cs typeface="+mj-cs"/>
            </a:endParaRPr>
          </a:p>
          <a:p>
            <a:pPr algn="ctr">
              <a:spcBef>
                <a:spcPct val="0"/>
              </a:spcBef>
              <a:defRPr/>
            </a:pPr>
            <a:r>
              <a:rPr lang="es-CO" sz="2400" dirty="0" smtClean="0"/>
              <a:t>Efecto del texto</a:t>
            </a:r>
            <a:endParaRPr lang="es-CO" sz="2000" dirty="0" smtClean="0"/>
          </a:p>
          <a:p>
            <a:pPr algn="ctr">
              <a:spcBef>
                <a:spcPct val="0"/>
              </a:spcBef>
              <a:defRPr/>
            </a:pPr>
            <a:r>
              <a:rPr lang="es-CO" sz="2800" dirty="0" smtClean="0">
                <a:latin typeface="Times New Roman" pitchFamily="18" charset="0"/>
                <a:cs typeface="Times New Roman" pitchFamily="18" charset="0"/>
              </a:rPr>
              <a:t>Efecto del texto</a:t>
            </a:r>
          </a:p>
          <a:p>
            <a:pPr algn="ctr">
              <a:spcBef>
                <a:spcPct val="0"/>
              </a:spcBef>
              <a:defRPr/>
            </a:pPr>
            <a:r>
              <a:rPr lang="es-CO" sz="2000" dirty="0" smtClean="0">
                <a:latin typeface="Comic Sans MS" pitchFamily="66" charset="0"/>
              </a:rPr>
              <a:t>Efecto del texto</a:t>
            </a:r>
          </a:p>
          <a:p>
            <a:pPr algn="ctr">
              <a:spcBef>
                <a:spcPct val="0"/>
              </a:spcBef>
              <a:defRPr/>
            </a:pPr>
            <a:r>
              <a:rPr lang="es-CO" sz="4000" dirty="0" smtClean="0">
                <a:latin typeface="Edwardian Script ITC" pitchFamily="66" charset="0"/>
              </a:rPr>
              <a:t>Efecto del texto</a:t>
            </a:r>
          </a:p>
          <a:p>
            <a:pPr algn="ctr">
              <a:spcBef>
                <a:spcPct val="0"/>
              </a:spcBef>
              <a:defRPr/>
            </a:pPr>
            <a:r>
              <a:rPr lang="es-CO" sz="3200" dirty="0" smtClean="0">
                <a:latin typeface="Haettenschweiler" pitchFamily="34" charset="0"/>
              </a:rPr>
              <a:t>Efecto del texto</a:t>
            </a:r>
          </a:p>
          <a:p>
            <a:pPr algn="ctr">
              <a:spcBef>
                <a:spcPct val="0"/>
              </a:spcBef>
              <a:defRPr/>
            </a:pPr>
            <a:r>
              <a:rPr lang="es-CO" sz="2000" dirty="0" smtClean="0">
                <a:latin typeface="Tempus Sans ITC" pitchFamily="82" charset="0"/>
              </a:rPr>
              <a:t>Efecto del texto</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s-CO"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7" name="3 Rectángulo"/>
          <p:cNvSpPr/>
          <p:nvPr/>
        </p:nvSpPr>
        <p:spPr>
          <a:xfrm>
            <a:off x="4863731" y="2909155"/>
            <a:ext cx="5258463" cy="37468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8" name="2 Subtítulo"/>
          <p:cNvSpPr txBox="1">
            <a:spLocks/>
          </p:cNvSpPr>
          <p:nvPr/>
        </p:nvSpPr>
        <p:spPr>
          <a:xfrm>
            <a:off x="5006608" y="3337784"/>
            <a:ext cx="4143404" cy="928694"/>
          </a:xfrm>
          <a:prstGeom prst="rect">
            <a:avLst/>
          </a:prstGeom>
        </p:spPr>
        <p:txBody>
          <a:bodyPr>
            <a:noAutofit/>
          </a:bodyPr>
          <a:lstStyle/>
          <a:p>
            <a:pPr algn="just">
              <a:spcAft>
                <a:spcPts val="0"/>
              </a:spcAft>
              <a:buFont typeface="Arial" pitchFamily="34" charset="0"/>
              <a:buChar char="•"/>
            </a:pPr>
            <a:r>
              <a:rPr lang="es-ES" sz="1200" cap="small" dirty="0" smtClean="0">
                <a:latin typeface="Times New Roman"/>
                <a:ea typeface="Times New Roman"/>
              </a:rPr>
              <a:t>Índices y bases de datos temáticas.</a:t>
            </a:r>
            <a:endParaRPr lang="es-ES" sz="1200" dirty="0" smtClean="0">
              <a:latin typeface="Times New Roman"/>
              <a:ea typeface="Times New Roman"/>
            </a:endParaRPr>
          </a:p>
          <a:p>
            <a:pPr lvl="1" algn="just">
              <a:buFont typeface="Arial" pitchFamily="34" charset="0"/>
              <a:buChar char="•"/>
            </a:pPr>
            <a:r>
              <a:rPr lang="es-ES" sz="1200" cap="small" dirty="0" smtClean="0">
                <a:latin typeface="Times New Roman"/>
                <a:ea typeface="Times New Roman"/>
              </a:rPr>
              <a:t>Nombre del índice o base de datos temática.</a:t>
            </a:r>
            <a:endParaRPr lang="es-ES" sz="1200" dirty="0" smtClean="0">
              <a:latin typeface="Times New Roman"/>
              <a:ea typeface="Times New Roman"/>
            </a:endParaRPr>
          </a:p>
          <a:p>
            <a:pPr lvl="1" algn="just">
              <a:buFont typeface="Arial" pitchFamily="34" charset="0"/>
              <a:buChar char="•"/>
            </a:pPr>
            <a:r>
              <a:rPr lang="es-ES" sz="1200" cap="small" dirty="0" smtClean="0">
                <a:latin typeface="Times New Roman"/>
                <a:ea typeface="Times New Roman"/>
              </a:rPr>
              <a:t>Estrategia de búsqueda. </a:t>
            </a:r>
            <a:endParaRPr lang="es-ES" sz="1200" dirty="0" smtClean="0">
              <a:latin typeface="Times New Roman"/>
              <a:ea typeface="Times New Roman"/>
            </a:endParaRPr>
          </a:p>
          <a:p>
            <a:pPr lvl="1" algn="just">
              <a:buFont typeface="Arial" pitchFamily="34" charset="0"/>
              <a:buChar char="•"/>
            </a:pPr>
            <a:r>
              <a:rPr lang="es-ES" sz="1200" cap="small" dirty="0" smtClean="0">
                <a:latin typeface="Times New Roman"/>
                <a:ea typeface="Times New Roman"/>
              </a:rPr>
              <a:t>Años cubiertos en la búsqueda.</a:t>
            </a:r>
            <a:endParaRPr lang="es-ES" sz="1200" dirty="0" smtClean="0">
              <a:latin typeface="Times New Roman"/>
              <a:ea typeface="Times New Roman"/>
            </a:endParaRPr>
          </a:p>
          <a:p>
            <a:pPr lvl="1" algn="just">
              <a:buFont typeface="Arial" pitchFamily="34" charset="0"/>
              <a:buChar char="•"/>
            </a:pPr>
            <a:r>
              <a:rPr lang="es-ES" sz="1200" cap="small" dirty="0" smtClean="0">
                <a:latin typeface="Times New Roman"/>
                <a:ea typeface="Times New Roman"/>
              </a:rPr>
              <a:t>Fecha de la búsqueda. </a:t>
            </a:r>
          </a:p>
          <a:p>
            <a:pPr lvl="1" algn="just">
              <a:buFont typeface="Arial" pitchFamily="34" charset="0"/>
              <a:buChar char="•"/>
            </a:pPr>
            <a:endParaRPr lang="es-ES" sz="1200" dirty="0" smtClean="0">
              <a:latin typeface="Times New Roman"/>
              <a:ea typeface="Times New Roman"/>
            </a:endParaRPr>
          </a:p>
          <a:p>
            <a:pPr algn="just">
              <a:spcAft>
                <a:spcPts val="0"/>
              </a:spcAft>
              <a:buFont typeface="Arial" pitchFamily="34" charset="0"/>
              <a:buChar char="•"/>
            </a:pPr>
            <a:r>
              <a:rPr lang="es-ES" sz="1200" cap="small" dirty="0" smtClean="0">
                <a:latin typeface="Times New Roman"/>
                <a:ea typeface="Times New Roman"/>
              </a:rPr>
              <a:t>Memorias de conferencias.</a:t>
            </a:r>
            <a:endParaRPr lang="es-ES" sz="1200" dirty="0" smtClean="0">
              <a:latin typeface="Times New Roman"/>
              <a:ea typeface="Times New Roman"/>
            </a:endParaRPr>
          </a:p>
          <a:p>
            <a:pPr lvl="1" algn="just">
              <a:buFont typeface="Arial" pitchFamily="34" charset="0"/>
              <a:buChar char="•"/>
            </a:pPr>
            <a:r>
              <a:rPr lang="es-ES" sz="1200" cap="small" dirty="0" smtClean="0">
                <a:latin typeface="Times New Roman"/>
                <a:ea typeface="Times New Roman"/>
              </a:rPr>
              <a:t>Nombre de la conferencia.</a:t>
            </a:r>
            <a:endParaRPr lang="es-ES" sz="1200" dirty="0" smtClean="0">
              <a:latin typeface="Times New Roman"/>
              <a:ea typeface="Times New Roman"/>
            </a:endParaRPr>
          </a:p>
          <a:p>
            <a:pPr lvl="1" algn="just">
              <a:buFont typeface="Arial" pitchFamily="34" charset="0"/>
              <a:buChar char="•"/>
            </a:pPr>
            <a:r>
              <a:rPr lang="es-ES" sz="1200" cap="small" dirty="0" smtClean="0">
                <a:latin typeface="Times New Roman"/>
                <a:ea typeface="Times New Roman"/>
              </a:rPr>
              <a:t>Revista que publica las ponencias.</a:t>
            </a:r>
            <a:endParaRPr lang="es-ES" sz="1200" dirty="0" smtClean="0">
              <a:latin typeface="Times New Roman"/>
              <a:ea typeface="Times New Roman"/>
            </a:endParaRPr>
          </a:p>
          <a:p>
            <a:pPr lvl="1" algn="just">
              <a:buFont typeface="Arial" pitchFamily="34" charset="0"/>
              <a:buChar char="•"/>
            </a:pPr>
            <a:r>
              <a:rPr lang="es-ES" sz="1200" cap="small" dirty="0" smtClean="0">
                <a:latin typeface="Times New Roman"/>
                <a:ea typeface="Times New Roman"/>
              </a:rPr>
              <a:t>Años cubiertos en la búsqueda. </a:t>
            </a:r>
          </a:p>
          <a:p>
            <a:pPr lvl="1" algn="just">
              <a:buFont typeface="Arial" pitchFamily="34" charset="0"/>
              <a:buChar char="•"/>
            </a:pPr>
            <a:endParaRPr lang="es-ES" sz="1200" dirty="0" smtClean="0">
              <a:latin typeface="Times New Roman"/>
              <a:ea typeface="Times New Roman"/>
            </a:endParaRPr>
          </a:p>
          <a:p>
            <a:pPr algn="just">
              <a:spcAft>
                <a:spcPts val="0"/>
              </a:spcAft>
              <a:buFont typeface="Arial" pitchFamily="34" charset="0"/>
              <a:buChar char="•"/>
            </a:pPr>
            <a:r>
              <a:rPr lang="es-ES" sz="1200" cap="small" dirty="0" smtClean="0">
                <a:latin typeface="Times New Roman"/>
                <a:ea typeface="Times New Roman"/>
              </a:rPr>
              <a:t>Organizaciones profesionales, grupos de investigación, investigadores</a:t>
            </a:r>
          </a:p>
          <a:p>
            <a:pPr algn="just">
              <a:spcAft>
                <a:spcPts val="0"/>
              </a:spcAft>
              <a:buFont typeface="Arial" pitchFamily="34" charset="0"/>
              <a:buChar char="•"/>
            </a:pPr>
            <a:endParaRPr lang="es-ES" sz="1200" dirty="0" smtClean="0">
              <a:latin typeface="Times New Roman"/>
              <a:ea typeface="Times New Roman"/>
            </a:endParaRPr>
          </a:p>
          <a:p>
            <a:pPr lvl="1" algn="just">
              <a:buFont typeface="Arial" pitchFamily="34" charset="0"/>
              <a:buChar char="•"/>
            </a:pPr>
            <a:r>
              <a:rPr lang="es-ES" sz="1200" cap="small" dirty="0" smtClean="0">
                <a:latin typeface="Times New Roman"/>
                <a:ea typeface="Times New Roman"/>
              </a:rPr>
              <a:t>Nombre y detalles de contacto.</a:t>
            </a:r>
            <a:endParaRPr lang="es-ES" sz="1200" dirty="0" smtClean="0">
              <a:latin typeface="Times New Roman"/>
              <a:ea typeface="Times New Roman"/>
            </a:endParaRPr>
          </a:p>
          <a:p>
            <a:pPr lvl="1" algn="just">
              <a:buFont typeface="Arial" pitchFamily="34" charset="0"/>
              <a:buChar char="•"/>
            </a:pPr>
            <a:r>
              <a:rPr lang="es-ES" sz="1200" cap="small" dirty="0" smtClean="0">
                <a:latin typeface="Times New Roman"/>
                <a:ea typeface="Times New Roman"/>
              </a:rPr>
              <a:t>Sitio web investigado (fecha y </a:t>
            </a:r>
            <a:r>
              <a:rPr lang="es-ES" sz="1200" cap="small" dirty="0" err="1" smtClean="0">
                <a:latin typeface="Times New Roman"/>
                <a:ea typeface="Times New Roman"/>
              </a:rPr>
              <a:t>url</a:t>
            </a:r>
            <a:r>
              <a:rPr lang="es-ES" sz="1200" cap="small" dirty="0" smtClean="0">
                <a:latin typeface="Times New Roman"/>
                <a:ea typeface="Times New Roman"/>
              </a:rPr>
              <a:t>)</a:t>
            </a:r>
            <a:endParaRPr lang="es-ES" sz="1200" dirty="0" smtClean="0">
              <a:latin typeface="Times New Roman"/>
              <a:ea typeface="Times New Roman"/>
            </a:endParaRPr>
          </a:p>
          <a:p>
            <a:pPr marL="342900" lvl="0" indent="-342900">
              <a:spcBef>
                <a:spcPct val="20000"/>
              </a:spcBef>
            </a:pPr>
            <a:endParaRPr lang="es-CO" sz="1200" dirty="0" smtClean="0"/>
          </a:p>
          <a:p>
            <a:pPr marL="342900" marR="0" lvl="0" indent="-342900" defTabSz="914400" rtl="0" eaLnBrk="1" fontAlgn="auto" latinLnBrk="0" hangingPunct="1">
              <a:spcBef>
                <a:spcPct val="20000"/>
              </a:spcBef>
              <a:spcAft>
                <a:spcPts val="0"/>
              </a:spcAft>
              <a:buClrTx/>
              <a:buSzTx/>
              <a:tabLst/>
              <a:defRPr/>
            </a:pPr>
            <a:endParaRPr kumimoji="0" lang="es-CO" sz="1200" i="0" u="none" strike="noStrike" kern="1200" cap="none" spc="0" normalizeH="0" baseline="0" noProof="0" dirty="0" smtClean="0">
              <a:ln>
                <a:noFill/>
              </a:ln>
              <a:solidFill>
                <a:schemeClr val="tx1"/>
              </a:solidFill>
              <a:effectLst/>
              <a:uLnTx/>
              <a:uFillTx/>
            </a:endParaRPr>
          </a:p>
          <a:p>
            <a:pPr marL="342900" marR="0" lvl="0" indent="-342900" defTabSz="914400" rtl="0" eaLnBrk="1" fontAlgn="auto" latinLnBrk="0" hangingPunct="1">
              <a:spcBef>
                <a:spcPct val="20000"/>
              </a:spcBef>
              <a:spcAft>
                <a:spcPts val="0"/>
              </a:spcAft>
              <a:buClrTx/>
              <a:buSzTx/>
              <a:tabLst/>
              <a:defRPr/>
            </a:pPr>
            <a:endParaRPr kumimoji="0" lang="es-CO" sz="1200" i="0" u="none" strike="noStrike" kern="1200" cap="none" spc="0" normalizeH="0" baseline="0" noProof="0" dirty="0">
              <a:ln>
                <a:noFill/>
              </a:ln>
              <a:solidFill>
                <a:schemeClr val="tx1"/>
              </a:solidFill>
              <a:effectLst/>
              <a:uLnTx/>
              <a:uFillTx/>
            </a:endParaRPr>
          </a:p>
        </p:txBody>
      </p:sp>
      <p:sp>
        <p:nvSpPr>
          <p:cNvPr id="9" name="1 Título"/>
          <p:cNvSpPr txBox="1">
            <a:spLocks/>
          </p:cNvSpPr>
          <p:nvPr/>
        </p:nvSpPr>
        <p:spPr>
          <a:xfrm>
            <a:off x="4863732" y="2980594"/>
            <a:ext cx="4286280" cy="357190"/>
          </a:xfrm>
          <a:prstGeom prst="rect">
            <a:avLst/>
          </a:prstGeom>
        </p:spPr>
        <p:txBody>
          <a:bodyPr>
            <a:no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s-CO" sz="2400" b="0" i="0" u="none" strike="noStrike" kern="1200" cap="small" spc="0" normalizeH="0" noProof="0" dirty="0" smtClean="0">
                <a:ln>
                  <a:noFill/>
                </a:ln>
                <a:solidFill>
                  <a:schemeClr val="tx1"/>
                </a:solidFill>
                <a:effectLst/>
                <a:uLnTx/>
                <a:uFillTx/>
                <a:latin typeface="Times New Roman" pitchFamily="18" charset="0"/>
                <a:ea typeface="+mj-ea"/>
                <a:cs typeface="Times New Roman" pitchFamily="18" charset="0"/>
              </a:rPr>
              <a:t>Fuentes de Información</a:t>
            </a:r>
            <a:endParaRPr kumimoji="0" lang="es-CO" sz="2400" b="0" i="0" u="none" strike="noStrike" kern="1200" cap="small" spc="0" normalizeH="0" noProof="0" dirty="0">
              <a:ln>
                <a:noFill/>
              </a:ln>
              <a:solidFill>
                <a:schemeClr val="tx1"/>
              </a:solidFill>
              <a:effectLst/>
              <a:uLnTx/>
              <a:uFillTx/>
              <a:latin typeface="Times New Roman" pitchFamily="18" charset="0"/>
              <a:ea typeface="+mj-ea"/>
              <a:cs typeface="Times New Roman" pitchFamily="18" charset="0"/>
            </a:endParaRPr>
          </a:p>
        </p:txBody>
      </p:sp>
    </p:spTree>
    <p:extLst>
      <p:ext uri="{BB962C8B-B14F-4D97-AF65-F5344CB8AC3E}">
        <p14:creationId xmlns:p14="http://schemas.microsoft.com/office/powerpoint/2010/main" val="13560624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No utilice efectos innecesarios</a:t>
            </a:r>
            <a:endParaRPr lang="es-ES_tradnl" dirty="0"/>
          </a:p>
        </p:txBody>
      </p:sp>
      <p:grpSp>
        <p:nvGrpSpPr>
          <p:cNvPr id="3" name="5 Grupo"/>
          <p:cNvGrpSpPr/>
          <p:nvPr/>
        </p:nvGrpSpPr>
        <p:grpSpPr>
          <a:xfrm>
            <a:off x="1165968" y="995415"/>
            <a:ext cx="4286280" cy="2690927"/>
            <a:chOff x="571472" y="357166"/>
            <a:chExt cx="4286280" cy="3071834"/>
          </a:xfrm>
        </p:grpSpPr>
        <p:sp>
          <p:nvSpPr>
            <p:cNvPr id="4" name="1 Rectángulo"/>
            <p:cNvSpPr/>
            <p:nvPr/>
          </p:nvSpPr>
          <p:spPr>
            <a:xfrm>
              <a:off x="571472" y="357166"/>
              <a:ext cx="4286280" cy="307183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3 CuadroTexto"/>
            <p:cNvSpPr txBox="1"/>
            <p:nvPr/>
          </p:nvSpPr>
          <p:spPr>
            <a:xfrm>
              <a:off x="714348" y="1071546"/>
              <a:ext cx="4000528" cy="1631216"/>
            </a:xfrm>
            <a:prstGeom prst="rect">
              <a:avLst/>
            </a:prstGeom>
            <a:noFill/>
          </p:spPr>
          <p:txBody>
            <a:bodyPr wrap="square" rtlCol="0">
              <a:spAutoFit/>
            </a:bodyPr>
            <a:lstStyle/>
            <a:p>
              <a:r>
                <a:rPr lang="es-ES" b="1" dirty="0" smtClean="0">
                  <a:latin typeface="Arial Narrow" pitchFamily="34" charset="0"/>
                </a:rPr>
                <a:t>GANANCIAS DEL ESTUDIANTE</a:t>
              </a:r>
              <a:r>
                <a:rPr lang="es-ES" dirty="0" smtClean="0">
                  <a:latin typeface="Arial Narrow" pitchFamily="34" charset="0"/>
                </a:rPr>
                <a:t>:</a:t>
              </a:r>
            </a:p>
            <a:p>
              <a:r>
                <a:rPr lang="es-ES" dirty="0" smtClean="0">
                  <a:latin typeface="Arial Narrow" pitchFamily="34" charset="0"/>
                </a:rPr>
                <a:t>  </a:t>
              </a:r>
              <a:r>
                <a:rPr lang="es-ES" sz="1600" dirty="0" smtClean="0">
                  <a:solidFill>
                    <a:schemeClr val="accent5">
                      <a:lumMod val="75000"/>
                    </a:schemeClr>
                  </a:solidFill>
                  <a:latin typeface="Book Antiqua" pitchFamily="18" charset="0"/>
                </a:rPr>
                <a:t>Aprende activamente</a:t>
              </a:r>
            </a:p>
            <a:p>
              <a:r>
                <a:rPr lang="es-ES" sz="1600" dirty="0" smtClean="0">
                  <a:latin typeface="Book Antiqua" pitchFamily="18" charset="0"/>
                </a:rPr>
                <a:t>  </a:t>
              </a:r>
              <a:r>
                <a:rPr lang="es-ES" sz="1600" dirty="0" smtClean="0">
                  <a:solidFill>
                    <a:schemeClr val="accent3">
                      <a:lumMod val="75000"/>
                    </a:schemeClr>
                  </a:solidFill>
                  <a:latin typeface="Book Antiqua" pitchFamily="18" charset="0"/>
                </a:rPr>
                <a:t>Desarrolla nuevos conocimientos</a:t>
              </a:r>
            </a:p>
            <a:p>
              <a:r>
                <a:rPr lang="es-ES" sz="1600" dirty="0" smtClean="0">
                  <a:latin typeface="Book Antiqua" pitchFamily="18" charset="0"/>
                </a:rPr>
                <a:t>  </a:t>
              </a:r>
              <a:r>
                <a:rPr lang="es-ES" sz="1600" dirty="0" smtClean="0">
                  <a:solidFill>
                    <a:srgbClr val="7030A0"/>
                  </a:solidFill>
                  <a:latin typeface="Book Antiqua" pitchFamily="18" charset="0"/>
                </a:rPr>
                <a:t>Gana confianza para hablar en público</a:t>
              </a:r>
            </a:p>
            <a:p>
              <a:pPr marL="266700" indent="-266700"/>
              <a:r>
                <a:rPr lang="es-ES" sz="1600" dirty="0" smtClean="0">
                  <a:latin typeface="Book Antiqua" pitchFamily="18" charset="0"/>
                </a:rPr>
                <a:t>  </a:t>
              </a:r>
              <a:r>
                <a:rPr lang="es-ES" sz="1600" dirty="0" smtClean="0">
                  <a:solidFill>
                    <a:schemeClr val="accent6">
                      <a:lumMod val="75000"/>
                    </a:schemeClr>
                  </a:solidFill>
                  <a:latin typeface="Book Antiqua" pitchFamily="18" charset="0"/>
                </a:rPr>
                <a:t>Desarrolla habilidades laborales de comunicación </a:t>
              </a:r>
              <a:endParaRPr lang="es-ES" dirty="0">
                <a:solidFill>
                  <a:schemeClr val="accent6">
                    <a:lumMod val="75000"/>
                  </a:schemeClr>
                </a:solidFill>
                <a:latin typeface="Book Antiqua" pitchFamily="18" charset="0"/>
              </a:endParaRPr>
            </a:p>
          </p:txBody>
        </p:sp>
      </p:grpSp>
      <p:sp>
        <p:nvSpPr>
          <p:cNvPr id="6" name="6 Rectángulo"/>
          <p:cNvSpPr/>
          <p:nvPr/>
        </p:nvSpPr>
        <p:spPr>
          <a:xfrm>
            <a:off x="5666562" y="995415"/>
            <a:ext cx="4286280" cy="2690928"/>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7 CuadroTexto"/>
          <p:cNvSpPr txBox="1"/>
          <p:nvPr/>
        </p:nvSpPr>
        <p:spPr>
          <a:xfrm>
            <a:off x="5809438" y="1328889"/>
            <a:ext cx="4000528" cy="1631216"/>
          </a:xfrm>
          <a:prstGeom prst="rect">
            <a:avLst/>
          </a:prstGeom>
          <a:noFill/>
        </p:spPr>
        <p:txBody>
          <a:bodyPr wrap="square" rtlCol="0">
            <a:spAutoFit/>
          </a:bodyPr>
          <a:lstStyle/>
          <a:p>
            <a:r>
              <a:rPr lang="es-ES" b="1" dirty="0" smtClean="0">
                <a:latin typeface="Arial Narrow" pitchFamily="34" charset="0"/>
              </a:rPr>
              <a:t>GANANCIAS DEL ESTUDIANTE</a:t>
            </a:r>
            <a:r>
              <a:rPr lang="es-ES" dirty="0" smtClean="0">
                <a:latin typeface="Arial Narrow" pitchFamily="34" charset="0"/>
              </a:rPr>
              <a:t>:</a:t>
            </a:r>
          </a:p>
          <a:p>
            <a:r>
              <a:rPr lang="es-ES" dirty="0" smtClean="0">
                <a:latin typeface="Arial Narrow" pitchFamily="34" charset="0"/>
              </a:rPr>
              <a:t>  </a:t>
            </a:r>
            <a:r>
              <a:rPr lang="es-ES" sz="1600" dirty="0" smtClean="0">
                <a:solidFill>
                  <a:schemeClr val="accent5">
                    <a:lumMod val="75000"/>
                  </a:schemeClr>
                </a:solidFill>
                <a:latin typeface="Book Antiqua" pitchFamily="18" charset="0"/>
              </a:rPr>
              <a:t>Aprende activamente</a:t>
            </a:r>
          </a:p>
          <a:p>
            <a:r>
              <a:rPr lang="es-ES" sz="1600" dirty="0" smtClean="0">
                <a:latin typeface="Book Antiqua" pitchFamily="18" charset="0"/>
              </a:rPr>
              <a:t>  </a:t>
            </a:r>
            <a:r>
              <a:rPr lang="es-ES" sz="1600" dirty="0" smtClean="0">
                <a:solidFill>
                  <a:schemeClr val="accent3">
                    <a:lumMod val="75000"/>
                  </a:schemeClr>
                </a:solidFill>
                <a:latin typeface="Book Antiqua" pitchFamily="18" charset="0"/>
              </a:rPr>
              <a:t>Desarrolla nuevos conocimientos</a:t>
            </a:r>
          </a:p>
          <a:p>
            <a:r>
              <a:rPr lang="es-ES" sz="1600" dirty="0" smtClean="0">
                <a:latin typeface="Book Antiqua" pitchFamily="18" charset="0"/>
              </a:rPr>
              <a:t>  </a:t>
            </a:r>
            <a:r>
              <a:rPr lang="es-ES" sz="1600" dirty="0" smtClean="0">
                <a:solidFill>
                  <a:srgbClr val="7030A0"/>
                </a:solidFill>
                <a:latin typeface="Book Antiqua" pitchFamily="18" charset="0"/>
              </a:rPr>
              <a:t>Gana confianza para hablar en público</a:t>
            </a:r>
          </a:p>
          <a:p>
            <a:pPr marL="266700" indent="-266700"/>
            <a:r>
              <a:rPr lang="es-ES" sz="1600" dirty="0" smtClean="0">
                <a:latin typeface="Book Antiqua" pitchFamily="18" charset="0"/>
              </a:rPr>
              <a:t>  </a:t>
            </a:r>
            <a:r>
              <a:rPr lang="es-ES" sz="1600" dirty="0" smtClean="0">
                <a:solidFill>
                  <a:schemeClr val="accent6">
                    <a:lumMod val="75000"/>
                  </a:schemeClr>
                </a:solidFill>
                <a:latin typeface="Book Antiqua" pitchFamily="18" charset="0"/>
              </a:rPr>
              <a:t>Desarrolla habilidades laborales de comunicación </a:t>
            </a:r>
            <a:endParaRPr lang="es-ES" dirty="0">
              <a:solidFill>
                <a:schemeClr val="accent6">
                  <a:lumMod val="75000"/>
                </a:schemeClr>
              </a:solidFill>
              <a:latin typeface="Book Antiqua" pitchFamily="18" charset="0"/>
            </a:endParaRPr>
          </a:p>
        </p:txBody>
      </p:sp>
      <p:sp>
        <p:nvSpPr>
          <p:cNvPr id="8" name="8 Rectángulo"/>
          <p:cNvSpPr/>
          <p:nvPr/>
        </p:nvSpPr>
        <p:spPr>
          <a:xfrm>
            <a:off x="1165968" y="3829219"/>
            <a:ext cx="4286280" cy="2702998"/>
          </a:xfrm>
          <a:prstGeom prst="rect">
            <a:avLst/>
          </a:prstGeom>
          <a:blipFill>
            <a:blip r:embed="rId2"/>
            <a:tile tx="0" ty="0" sx="100000" sy="100000" flip="none" algn="tl"/>
          </a:bli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9" name="9 CuadroTexto"/>
          <p:cNvSpPr txBox="1"/>
          <p:nvPr/>
        </p:nvSpPr>
        <p:spPr>
          <a:xfrm>
            <a:off x="1308844" y="4543599"/>
            <a:ext cx="4000528" cy="1631216"/>
          </a:xfrm>
          <a:prstGeom prst="rect">
            <a:avLst/>
          </a:prstGeom>
          <a:noFill/>
        </p:spPr>
        <p:txBody>
          <a:bodyPr wrap="square" rtlCol="0">
            <a:spAutoFit/>
          </a:bodyPr>
          <a:lstStyle/>
          <a:p>
            <a:r>
              <a:rPr lang="es-ES" b="1" dirty="0" smtClean="0">
                <a:latin typeface="Arial Narrow" pitchFamily="34" charset="0"/>
              </a:rPr>
              <a:t>GANANCIAS DEL ESTUDIANTE</a:t>
            </a:r>
            <a:r>
              <a:rPr lang="es-ES" dirty="0" smtClean="0">
                <a:latin typeface="Arial Narrow" pitchFamily="34" charset="0"/>
              </a:rPr>
              <a:t>:</a:t>
            </a:r>
          </a:p>
          <a:p>
            <a:r>
              <a:rPr lang="es-ES" dirty="0" smtClean="0">
                <a:latin typeface="Arial Narrow" pitchFamily="34" charset="0"/>
              </a:rPr>
              <a:t>  </a:t>
            </a:r>
            <a:r>
              <a:rPr lang="es-ES" sz="1600" dirty="0" smtClean="0">
                <a:latin typeface="Book Antiqua" pitchFamily="18" charset="0"/>
              </a:rPr>
              <a:t>Aprende activamente</a:t>
            </a:r>
          </a:p>
          <a:p>
            <a:r>
              <a:rPr lang="es-ES" sz="1600" dirty="0" smtClean="0">
                <a:latin typeface="Book Antiqua" pitchFamily="18" charset="0"/>
              </a:rPr>
              <a:t>  Desarrolla nuevos conocimientos</a:t>
            </a:r>
          </a:p>
          <a:p>
            <a:r>
              <a:rPr lang="es-ES" sz="1600" dirty="0" smtClean="0">
                <a:latin typeface="Book Antiqua" pitchFamily="18" charset="0"/>
              </a:rPr>
              <a:t>  Gana confianza para hablar en público</a:t>
            </a:r>
          </a:p>
          <a:p>
            <a:pPr marL="266700" indent="-266700"/>
            <a:r>
              <a:rPr lang="es-ES" sz="1600" dirty="0" smtClean="0">
                <a:latin typeface="Book Antiqua" pitchFamily="18" charset="0"/>
              </a:rPr>
              <a:t>  Desarrolla habilidades laborales de comunicación </a:t>
            </a:r>
            <a:endParaRPr lang="es-ES" dirty="0">
              <a:latin typeface="Book Antiqua" pitchFamily="18" charset="0"/>
            </a:endParaRPr>
          </a:p>
        </p:txBody>
      </p:sp>
      <p:sp>
        <p:nvSpPr>
          <p:cNvPr id="10" name="10 Rectángulo"/>
          <p:cNvSpPr/>
          <p:nvPr/>
        </p:nvSpPr>
        <p:spPr>
          <a:xfrm>
            <a:off x="5666562" y="3829219"/>
            <a:ext cx="4286280" cy="2702998"/>
          </a:xfrm>
          <a:prstGeom prst="rect">
            <a:avLst/>
          </a:prstGeom>
          <a:gradFill>
            <a:gsLst>
              <a:gs pos="0">
                <a:srgbClr val="000082"/>
              </a:gs>
              <a:gs pos="30000">
                <a:srgbClr val="66008F"/>
              </a:gs>
              <a:gs pos="64999">
                <a:srgbClr val="BA0066"/>
              </a:gs>
              <a:gs pos="89999">
                <a:srgbClr val="FF0000"/>
              </a:gs>
              <a:gs pos="100000">
                <a:srgbClr val="FF8200"/>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11 CuadroTexto"/>
          <p:cNvSpPr txBox="1"/>
          <p:nvPr/>
        </p:nvSpPr>
        <p:spPr>
          <a:xfrm>
            <a:off x="5809438" y="4543599"/>
            <a:ext cx="4000528" cy="1631216"/>
          </a:xfrm>
          <a:prstGeom prst="rect">
            <a:avLst/>
          </a:prstGeom>
          <a:noFill/>
        </p:spPr>
        <p:txBody>
          <a:bodyPr wrap="square" rtlCol="0">
            <a:spAutoFit/>
          </a:bodyPr>
          <a:lstStyle/>
          <a:p>
            <a:r>
              <a:rPr lang="es-ES" b="1" dirty="0" smtClean="0">
                <a:latin typeface="Arial Narrow" pitchFamily="34" charset="0"/>
              </a:rPr>
              <a:t>GANANCIAS DEL ESTUDIANTE</a:t>
            </a:r>
            <a:r>
              <a:rPr lang="es-ES" dirty="0" smtClean="0">
                <a:latin typeface="Arial Narrow" pitchFamily="34" charset="0"/>
              </a:rPr>
              <a:t>:</a:t>
            </a:r>
          </a:p>
          <a:p>
            <a:r>
              <a:rPr lang="es-ES" dirty="0" smtClean="0">
                <a:latin typeface="Arial Narrow" pitchFamily="34" charset="0"/>
              </a:rPr>
              <a:t>  </a:t>
            </a:r>
            <a:r>
              <a:rPr lang="es-ES" sz="1600" dirty="0" smtClean="0">
                <a:latin typeface="Book Antiqua" pitchFamily="18" charset="0"/>
              </a:rPr>
              <a:t>Aprende activamente</a:t>
            </a:r>
          </a:p>
          <a:p>
            <a:r>
              <a:rPr lang="es-ES" sz="1600" dirty="0" smtClean="0">
                <a:latin typeface="Book Antiqua" pitchFamily="18" charset="0"/>
              </a:rPr>
              <a:t>  Desarrolla nuevos conocimientos</a:t>
            </a:r>
          </a:p>
          <a:p>
            <a:r>
              <a:rPr lang="es-ES" sz="1600" dirty="0" smtClean="0">
                <a:latin typeface="Book Antiqua" pitchFamily="18" charset="0"/>
              </a:rPr>
              <a:t>  Gana confianza para hablar en público</a:t>
            </a:r>
          </a:p>
          <a:p>
            <a:pPr marL="266700" indent="-266700"/>
            <a:r>
              <a:rPr lang="es-ES" sz="1600" dirty="0" smtClean="0">
                <a:latin typeface="Book Antiqua" pitchFamily="18" charset="0"/>
              </a:rPr>
              <a:t>  Desarrolla habilidades laborales de comunicación </a:t>
            </a:r>
            <a:endParaRPr lang="es-ES" dirty="0">
              <a:latin typeface="Book Antiqua" pitchFamily="18" charset="0"/>
            </a:endParaRPr>
          </a:p>
        </p:txBody>
      </p:sp>
      <p:sp>
        <p:nvSpPr>
          <p:cNvPr id="12" name="12 Rectángulo"/>
          <p:cNvSpPr/>
          <p:nvPr/>
        </p:nvSpPr>
        <p:spPr>
          <a:xfrm>
            <a:off x="1237406" y="4377569"/>
            <a:ext cx="4071965" cy="523220"/>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algn="ctr"/>
            <a:r>
              <a:rPr lang="es-ES" sz="2800" b="1" cap="none" spc="0"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Ganancias del Estudiante</a:t>
            </a:r>
            <a:endParaRPr lang="es-ES" sz="2800"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963832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Busque contrastes de color que faciliten la lectura</a:t>
            </a:r>
            <a:endParaRPr lang="es-ES_tradnl" dirty="0"/>
          </a:p>
        </p:txBody>
      </p:sp>
      <p:sp>
        <p:nvSpPr>
          <p:cNvPr id="3" name="12 CuadroTexto"/>
          <p:cNvSpPr txBox="1"/>
          <p:nvPr/>
        </p:nvSpPr>
        <p:spPr>
          <a:xfrm>
            <a:off x="1882602" y="2743512"/>
            <a:ext cx="2182858" cy="923330"/>
          </a:xfrm>
          <a:prstGeom prst="rect">
            <a:avLst/>
          </a:prstGeom>
          <a:solidFill>
            <a:schemeClr val="bg1"/>
          </a:solidFill>
          <a:ln w="38100">
            <a:solidFill>
              <a:schemeClr val="tx1"/>
            </a:solidFill>
          </a:ln>
        </p:spPr>
        <p:txBody>
          <a:bodyPr wrap="square" rtlCol="0">
            <a:spAutoFit/>
          </a:bodyPr>
          <a:lstStyle/>
          <a:p>
            <a:pPr algn="ctr"/>
            <a:r>
              <a:rPr lang="es-CO" sz="5400" b="1" dirty="0" smtClean="0"/>
              <a:t>TEXTO</a:t>
            </a:r>
            <a:endParaRPr lang="es-CO" sz="5400" b="1" dirty="0"/>
          </a:p>
        </p:txBody>
      </p:sp>
      <p:sp>
        <p:nvSpPr>
          <p:cNvPr id="4" name="13 CuadroTexto"/>
          <p:cNvSpPr txBox="1"/>
          <p:nvPr/>
        </p:nvSpPr>
        <p:spPr>
          <a:xfrm>
            <a:off x="4200338" y="2743512"/>
            <a:ext cx="2182858" cy="923330"/>
          </a:xfrm>
          <a:prstGeom prst="rect">
            <a:avLst/>
          </a:prstGeom>
          <a:solidFill>
            <a:schemeClr val="accent1">
              <a:lumMod val="75000"/>
            </a:schemeClr>
          </a:solidFill>
          <a:ln w="38100">
            <a:solidFill>
              <a:schemeClr val="tx1"/>
            </a:solidFill>
          </a:ln>
        </p:spPr>
        <p:txBody>
          <a:bodyPr wrap="square" rtlCol="0">
            <a:spAutoFit/>
          </a:bodyPr>
          <a:lstStyle/>
          <a:p>
            <a:pPr algn="ctr"/>
            <a:r>
              <a:rPr lang="es-CO" sz="5400" b="1" dirty="0" smtClean="0"/>
              <a:t>TEXTO</a:t>
            </a:r>
            <a:endParaRPr lang="es-CO" sz="5400" b="1" dirty="0"/>
          </a:p>
        </p:txBody>
      </p:sp>
      <p:sp>
        <p:nvSpPr>
          <p:cNvPr id="5" name="14 CuadroTexto"/>
          <p:cNvSpPr txBox="1"/>
          <p:nvPr/>
        </p:nvSpPr>
        <p:spPr>
          <a:xfrm>
            <a:off x="1914322" y="3820446"/>
            <a:ext cx="2182858" cy="923330"/>
          </a:xfrm>
          <a:prstGeom prst="rect">
            <a:avLst/>
          </a:prstGeom>
          <a:solidFill>
            <a:schemeClr val="tx1"/>
          </a:solidFill>
          <a:ln w="38100">
            <a:solidFill>
              <a:schemeClr val="tx1"/>
            </a:solidFill>
          </a:ln>
        </p:spPr>
        <p:txBody>
          <a:bodyPr wrap="square" rtlCol="0">
            <a:spAutoFit/>
          </a:bodyPr>
          <a:lstStyle/>
          <a:p>
            <a:pPr algn="ctr"/>
            <a:r>
              <a:rPr lang="es-CO" sz="5400" b="1" dirty="0" smtClean="0">
                <a:solidFill>
                  <a:schemeClr val="bg1"/>
                </a:solidFill>
              </a:rPr>
              <a:t>TEXTO</a:t>
            </a:r>
            <a:endParaRPr lang="es-CO" sz="5400" b="1" dirty="0">
              <a:solidFill>
                <a:schemeClr val="bg1"/>
              </a:solidFill>
            </a:endParaRPr>
          </a:p>
        </p:txBody>
      </p:sp>
      <p:sp>
        <p:nvSpPr>
          <p:cNvPr id="6" name="17 CuadroTexto"/>
          <p:cNvSpPr txBox="1"/>
          <p:nvPr/>
        </p:nvSpPr>
        <p:spPr>
          <a:xfrm>
            <a:off x="4168618" y="3815082"/>
            <a:ext cx="2182858" cy="923330"/>
          </a:xfrm>
          <a:prstGeom prst="rect">
            <a:avLst/>
          </a:prstGeom>
          <a:solidFill>
            <a:schemeClr val="tx2">
              <a:lumMod val="75000"/>
            </a:schemeClr>
          </a:solidFill>
          <a:ln w="38100">
            <a:solidFill>
              <a:schemeClr val="tx1"/>
            </a:solidFill>
          </a:ln>
        </p:spPr>
        <p:txBody>
          <a:bodyPr wrap="square" rtlCol="0">
            <a:spAutoFit/>
          </a:bodyPr>
          <a:lstStyle/>
          <a:p>
            <a:pPr algn="ctr"/>
            <a:r>
              <a:rPr lang="es-CO" sz="5400" b="1" dirty="0" smtClean="0">
                <a:solidFill>
                  <a:srgbClr val="FFFF00"/>
                </a:solidFill>
              </a:rPr>
              <a:t>TEXTO</a:t>
            </a:r>
            <a:endParaRPr lang="es-CO" sz="5400" b="1" dirty="0">
              <a:solidFill>
                <a:srgbClr val="FFFF00"/>
              </a:solidFill>
            </a:endParaRPr>
          </a:p>
        </p:txBody>
      </p:sp>
      <p:sp>
        <p:nvSpPr>
          <p:cNvPr id="7" name="18 CuadroTexto"/>
          <p:cNvSpPr txBox="1"/>
          <p:nvPr/>
        </p:nvSpPr>
        <p:spPr>
          <a:xfrm>
            <a:off x="6526072" y="2743512"/>
            <a:ext cx="2182858" cy="923330"/>
          </a:xfrm>
          <a:prstGeom prst="rect">
            <a:avLst/>
          </a:prstGeom>
          <a:solidFill>
            <a:schemeClr val="accent3">
              <a:lumMod val="50000"/>
            </a:schemeClr>
          </a:solidFill>
          <a:ln w="38100">
            <a:solidFill>
              <a:schemeClr val="tx1"/>
            </a:solidFill>
          </a:ln>
        </p:spPr>
        <p:txBody>
          <a:bodyPr wrap="square" rtlCol="0">
            <a:spAutoFit/>
          </a:bodyPr>
          <a:lstStyle/>
          <a:p>
            <a:pPr algn="ctr"/>
            <a:r>
              <a:rPr lang="es-CO" sz="5400" b="1" dirty="0" smtClean="0">
                <a:solidFill>
                  <a:srgbClr val="FF0000"/>
                </a:solidFill>
              </a:rPr>
              <a:t>TEXTO</a:t>
            </a:r>
            <a:endParaRPr lang="es-CO" sz="5400" b="1" dirty="0">
              <a:solidFill>
                <a:srgbClr val="FF0000"/>
              </a:solidFill>
            </a:endParaRPr>
          </a:p>
        </p:txBody>
      </p:sp>
      <p:sp>
        <p:nvSpPr>
          <p:cNvPr id="8" name="19 CuadroTexto"/>
          <p:cNvSpPr txBox="1"/>
          <p:nvPr/>
        </p:nvSpPr>
        <p:spPr>
          <a:xfrm>
            <a:off x="6526072" y="3820446"/>
            <a:ext cx="2182858" cy="923330"/>
          </a:xfrm>
          <a:prstGeom prst="rect">
            <a:avLst/>
          </a:prstGeom>
          <a:solidFill>
            <a:schemeClr val="accent6">
              <a:lumMod val="20000"/>
              <a:lumOff val="80000"/>
            </a:schemeClr>
          </a:solidFill>
          <a:ln w="38100">
            <a:solidFill>
              <a:schemeClr val="tx1"/>
            </a:solidFill>
          </a:ln>
        </p:spPr>
        <p:txBody>
          <a:bodyPr wrap="square" rtlCol="0">
            <a:spAutoFit/>
          </a:bodyPr>
          <a:lstStyle/>
          <a:p>
            <a:pPr algn="ctr"/>
            <a:r>
              <a:rPr lang="es-CO" sz="5400" b="1" dirty="0" smtClean="0">
                <a:solidFill>
                  <a:schemeClr val="accent6">
                    <a:lumMod val="50000"/>
                  </a:schemeClr>
                </a:solidFill>
              </a:rPr>
              <a:t>TEXTO</a:t>
            </a:r>
            <a:endParaRPr lang="es-CO" sz="5400" b="1" dirty="0">
              <a:solidFill>
                <a:schemeClr val="accent6">
                  <a:lumMod val="50000"/>
                </a:schemeClr>
              </a:solidFill>
            </a:endParaRPr>
          </a:p>
        </p:txBody>
      </p:sp>
    </p:spTree>
    <p:extLst>
      <p:ext uri="{BB962C8B-B14F-4D97-AF65-F5344CB8AC3E}">
        <p14:creationId xmlns:p14="http://schemas.microsoft.com/office/powerpoint/2010/main" val="4702961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Elimine diapositivas difíciles de leer</a:t>
            </a:r>
            <a:endParaRPr lang="es-ES_tradnl" dirty="0"/>
          </a:p>
        </p:txBody>
      </p:sp>
      <p:pic>
        <p:nvPicPr>
          <p:cNvPr id="3" name="Imagen 2"/>
          <p:cNvPicPr/>
          <p:nvPr/>
        </p:nvPicPr>
        <p:blipFill>
          <a:blip r:embed="rId2"/>
          <a:srcRect/>
          <a:stretch>
            <a:fillRect/>
          </a:stretch>
        </p:blipFill>
        <p:spPr bwMode="auto">
          <a:xfrm>
            <a:off x="580589" y="1804220"/>
            <a:ext cx="9456546" cy="3246246"/>
          </a:xfrm>
          <a:prstGeom prst="rect">
            <a:avLst/>
          </a:prstGeom>
          <a:noFill/>
          <a:ln w="9525">
            <a:noFill/>
            <a:miter lim="800000"/>
            <a:headEnd/>
            <a:tailEnd/>
          </a:ln>
        </p:spPr>
      </p:pic>
    </p:spTree>
    <p:extLst>
      <p:ext uri="{BB962C8B-B14F-4D97-AF65-F5344CB8AC3E}">
        <p14:creationId xmlns:p14="http://schemas.microsoft.com/office/powerpoint/2010/main" val="15426316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Evite la abundancia innecesaria de detalles</a:t>
            </a:r>
            <a:endParaRPr lang="es-ES_tradnl" dirty="0"/>
          </a:p>
        </p:txBody>
      </p:sp>
      <p:grpSp>
        <p:nvGrpSpPr>
          <p:cNvPr id="3" name="9 Grupo"/>
          <p:cNvGrpSpPr/>
          <p:nvPr/>
        </p:nvGrpSpPr>
        <p:grpSpPr>
          <a:xfrm>
            <a:off x="285720" y="1195813"/>
            <a:ext cx="5572820" cy="4269322"/>
            <a:chOff x="285720" y="642918"/>
            <a:chExt cx="4286280" cy="3071834"/>
          </a:xfrm>
        </p:grpSpPr>
        <p:sp>
          <p:nvSpPr>
            <p:cNvPr id="4" name="1 Rectángulo"/>
            <p:cNvSpPr/>
            <p:nvPr/>
          </p:nvSpPr>
          <p:spPr>
            <a:xfrm>
              <a:off x="285720" y="642918"/>
              <a:ext cx="4286280" cy="3071834"/>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800"/>
            </a:p>
          </p:txBody>
        </p:sp>
        <p:sp>
          <p:nvSpPr>
            <p:cNvPr id="5" name="1 Título"/>
            <p:cNvSpPr txBox="1">
              <a:spLocks/>
            </p:cNvSpPr>
            <p:nvPr/>
          </p:nvSpPr>
          <p:spPr>
            <a:xfrm>
              <a:off x="285720" y="714356"/>
              <a:ext cx="4286280" cy="357190"/>
            </a:xfrm>
            <a:prstGeom prst="rect">
              <a:avLst/>
            </a:prstGeom>
          </p:spPr>
          <p:txBody>
            <a:bodyPr>
              <a:norm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s-CO" sz="2000" b="0" i="0" u="none" strike="noStrike" kern="1200" cap="none" spc="0" normalizeH="0" baseline="0" noProof="0" dirty="0" smtClean="0">
                  <a:ln>
                    <a:noFill/>
                  </a:ln>
                  <a:solidFill>
                    <a:schemeClr val="tx1"/>
                  </a:solidFill>
                  <a:effectLst/>
                  <a:uLnTx/>
                  <a:uFillTx/>
                  <a:latin typeface="+mj-lt"/>
                  <a:ea typeface="+mj-ea"/>
                  <a:cs typeface="+mj-cs"/>
                </a:rPr>
                <a:t>Una lista</a:t>
              </a:r>
              <a:r>
                <a:rPr kumimoji="0" lang="es-CO" sz="2000" b="0" i="0" u="none" strike="noStrike" kern="1200" cap="none" spc="0" normalizeH="0" noProof="0" dirty="0" smtClean="0">
                  <a:ln>
                    <a:noFill/>
                  </a:ln>
                  <a:solidFill>
                    <a:schemeClr val="tx1"/>
                  </a:solidFill>
                  <a:effectLst/>
                  <a:uLnTx/>
                  <a:uFillTx/>
                  <a:latin typeface="+mj-lt"/>
                  <a:ea typeface="+mj-ea"/>
                  <a:cs typeface="+mj-cs"/>
                </a:rPr>
                <a:t> típica de </a:t>
              </a:r>
              <a:r>
                <a:rPr kumimoji="0" lang="es-CO" sz="2000" b="0" i="0" u="none" strike="noStrike" kern="1200" cap="none" spc="0" normalizeH="0" noProof="0" dirty="0" err="1" smtClean="0">
                  <a:ln>
                    <a:noFill/>
                  </a:ln>
                  <a:solidFill>
                    <a:schemeClr val="tx1"/>
                  </a:solidFill>
                  <a:effectLst/>
                  <a:uLnTx/>
                  <a:uFillTx/>
                  <a:latin typeface="+mj-lt"/>
                  <a:ea typeface="+mj-ea"/>
                  <a:cs typeface="+mj-cs"/>
                </a:rPr>
                <a:t>Powerpoint</a:t>
              </a:r>
              <a:r>
                <a:rPr kumimoji="0" lang="es-CO" sz="2000" b="0" i="0" u="none" strike="noStrike" kern="1200" cap="none" spc="0" normalizeH="0" noProof="0" dirty="0" smtClean="0">
                  <a:ln>
                    <a:noFill/>
                  </a:ln>
                  <a:solidFill>
                    <a:schemeClr val="tx1"/>
                  </a:solidFill>
                  <a:effectLst/>
                  <a:uLnTx/>
                  <a:uFillTx/>
                  <a:latin typeface="+mj-lt"/>
                  <a:ea typeface="+mj-ea"/>
                  <a:cs typeface="+mj-cs"/>
                </a:rPr>
                <a:t>:</a:t>
              </a:r>
              <a:endParaRPr kumimoji="0" lang="es-CO"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6" name="2 Subtítulo"/>
            <p:cNvSpPr txBox="1">
              <a:spLocks/>
            </p:cNvSpPr>
            <p:nvPr/>
          </p:nvSpPr>
          <p:spPr>
            <a:xfrm>
              <a:off x="285720" y="1071546"/>
              <a:ext cx="4286280" cy="928694"/>
            </a:xfrm>
            <a:prstGeom prst="rect">
              <a:avLst/>
            </a:prstGeom>
          </p:spPr>
          <p:txBody>
            <a:bodyPr>
              <a:noAutofit/>
            </a:bodyPr>
            <a:lstStyle/>
            <a:p>
              <a:pPr marL="342900" lvl="0" indent="-342900">
                <a:spcBef>
                  <a:spcPct val="20000"/>
                </a:spcBef>
                <a:buFont typeface="+mj-lt"/>
                <a:buAutoNum type="arabicPeriod"/>
              </a:pPr>
              <a:r>
                <a:rPr lang="es-ES" sz="1600" dirty="0" smtClean="0"/>
                <a:t>Índices y bases de datos temáticas.</a:t>
              </a:r>
            </a:p>
            <a:p>
              <a:pPr marL="800100" lvl="1" indent="-342900">
                <a:spcBef>
                  <a:spcPct val="20000"/>
                </a:spcBef>
                <a:buFont typeface="Arial" pitchFamily="34" charset="0"/>
                <a:buChar char="•"/>
              </a:pPr>
              <a:r>
                <a:rPr lang="es-ES" sz="1400" dirty="0" smtClean="0"/>
                <a:t>Nombre del índice o base de datos temática.</a:t>
              </a:r>
            </a:p>
            <a:p>
              <a:pPr marL="800100" lvl="1" indent="-342900">
                <a:spcBef>
                  <a:spcPct val="20000"/>
                </a:spcBef>
                <a:buFont typeface="Arial" pitchFamily="34" charset="0"/>
                <a:buChar char="•"/>
              </a:pPr>
              <a:r>
                <a:rPr lang="es-ES" sz="1400" dirty="0" smtClean="0"/>
                <a:t>Estrategia de búsqueda.</a:t>
              </a:r>
            </a:p>
            <a:p>
              <a:pPr marL="800100" lvl="1" indent="-342900">
                <a:spcBef>
                  <a:spcPct val="20000"/>
                </a:spcBef>
                <a:buFont typeface="Arial" pitchFamily="34" charset="0"/>
                <a:buChar char="•"/>
              </a:pPr>
              <a:r>
                <a:rPr lang="es-ES" sz="1400" dirty="0" smtClean="0"/>
                <a:t>Años cubiertos en la búsqueda.</a:t>
              </a:r>
            </a:p>
            <a:p>
              <a:pPr marL="800100" lvl="1" indent="-342900">
                <a:spcBef>
                  <a:spcPct val="20000"/>
                </a:spcBef>
                <a:buFont typeface="Arial" pitchFamily="34" charset="0"/>
                <a:buChar char="•"/>
              </a:pPr>
              <a:r>
                <a:rPr lang="es-ES" sz="1400" dirty="0" smtClean="0"/>
                <a:t>Fecha de la búsqueda.</a:t>
              </a:r>
            </a:p>
            <a:p>
              <a:pPr marL="342900" lvl="0" indent="-342900">
                <a:spcBef>
                  <a:spcPct val="20000"/>
                </a:spcBef>
                <a:buFont typeface="+mj-lt"/>
                <a:buAutoNum type="arabicPeriod"/>
              </a:pPr>
              <a:r>
                <a:rPr lang="es-ES" sz="1600" dirty="0" smtClean="0"/>
                <a:t>Memorias de conferencias.</a:t>
              </a:r>
            </a:p>
            <a:p>
              <a:pPr marL="800100" lvl="1" indent="-342900">
                <a:spcBef>
                  <a:spcPct val="20000"/>
                </a:spcBef>
                <a:buFont typeface="Arial" pitchFamily="34" charset="0"/>
                <a:buChar char="•"/>
              </a:pPr>
              <a:r>
                <a:rPr lang="es-ES" sz="1400" dirty="0" smtClean="0"/>
                <a:t>Nombre de la conferencia.</a:t>
              </a:r>
            </a:p>
            <a:p>
              <a:pPr marL="800100" lvl="1" indent="-342900">
                <a:spcBef>
                  <a:spcPct val="20000"/>
                </a:spcBef>
                <a:buFont typeface="Arial" pitchFamily="34" charset="0"/>
                <a:buChar char="•"/>
              </a:pPr>
              <a:r>
                <a:rPr lang="es-ES" sz="1400" dirty="0" smtClean="0"/>
                <a:t>Revista que publica las ponencias.</a:t>
              </a:r>
            </a:p>
            <a:p>
              <a:pPr marL="800100" lvl="1" indent="-342900">
                <a:spcBef>
                  <a:spcPct val="20000"/>
                </a:spcBef>
                <a:buFont typeface="Arial" pitchFamily="34" charset="0"/>
                <a:buChar char="•"/>
              </a:pPr>
              <a:r>
                <a:rPr lang="es-ES" sz="1400" dirty="0" smtClean="0"/>
                <a:t>Años cubiertos en la búsqueda.</a:t>
              </a:r>
            </a:p>
            <a:p>
              <a:pPr marL="342900" lvl="0" indent="-342900">
                <a:spcBef>
                  <a:spcPct val="20000"/>
                </a:spcBef>
                <a:buFont typeface="+mj-lt"/>
                <a:buAutoNum type="arabicPeriod"/>
              </a:pPr>
              <a:r>
                <a:rPr lang="es-ES" sz="1600" dirty="0" smtClean="0"/>
                <a:t>Organizaciones profesionales, Grupos de investigación, Investigadores</a:t>
              </a:r>
            </a:p>
            <a:p>
              <a:pPr marL="800100" lvl="1" indent="-342900">
                <a:spcBef>
                  <a:spcPct val="20000"/>
                </a:spcBef>
                <a:buFont typeface="Arial" pitchFamily="34" charset="0"/>
                <a:buChar char="•"/>
              </a:pPr>
              <a:r>
                <a:rPr lang="es-ES" sz="1600" dirty="0" smtClean="0"/>
                <a:t>Nombre y detalles de contacto.</a:t>
              </a:r>
            </a:p>
            <a:p>
              <a:pPr marL="800100" lvl="1" indent="-342900">
                <a:spcBef>
                  <a:spcPct val="20000"/>
                </a:spcBef>
                <a:buFont typeface="Arial" pitchFamily="34" charset="0"/>
                <a:buChar char="•"/>
              </a:pPr>
              <a:r>
                <a:rPr lang="es-ES" sz="1600" dirty="0" smtClean="0"/>
                <a:t>Sitio web investigado (fecha y URL)</a:t>
              </a:r>
            </a:p>
            <a:p>
              <a:pPr marL="342900" lvl="0" indent="-342900">
                <a:spcBef>
                  <a:spcPct val="20000"/>
                </a:spcBef>
              </a:pPr>
              <a:endParaRPr lang="es-CO" sz="1600" dirty="0" smtClean="0"/>
            </a:p>
            <a:p>
              <a:pPr marL="342900" marR="0" lvl="0" indent="-342900" defTabSz="914400" rtl="0" eaLnBrk="1" fontAlgn="auto" latinLnBrk="0" hangingPunct="1">
                <a:lnSpc>
                  <a:spcPct val="100000"/>
                </a:lnSpc>
                <a:spcBef>
                  <a:spcPct val="20000"/>
                </a:spcBef>
                <a:spcAft>
                  <a:spcPts val="0"/>
                </a:spcAft>
                <a:buClrTx/>
                <a:buSzTx/>
                <a:tabLst/>
                <a:defRPr/>
              </a:pPr>
              <a:endParaRPr kumimoji="0" lang="es-CO" sz="1600" b="0" i="0" u="none" strike="noStrike" kern="1200" cap="none" spc="0" normalizeH="0" baseline="0" noProof="0" dirty="0" smtClean="0">
                <a:ln>
                  <a:noFill/>
                </a:ln>
                <a:solidFill>
                  <a:schemeClr val="tx1"/>
                </a:solidFill>
                <a:effectLst/>
                <a:uLnTx/>
                <a:uFillTx/>
              </a:endParaRPr>
            </a:p>
            <a:p>
              <a:pPr marL="342900" marR="0" lvl="0" indent="-342900" defTabSz="914400" rtl="0" eaLnBrk="1" fontAlgn="auto" latinLnBrk="0" hangingPunct="1">
                <a:lnSpc>
                  <a:spcPct val="100000"/>
                </a:lnSpc>
                <a:spcBef>
                  <a:spcPct val="20000"/>
                </a:spcBef>
                <a:spcAft>
                  <a:spcPts val="0"/>
                </a:spcAft>
                <a:buClrTx/>
                <a:buSzTx/>
                <a:tabLst/>
                <a:defRPr/>
              </a:pPr>
              <a:endParaRPr kumimoji="0" lang="es-CO" sz="1600" b="0" i="0" u="none" strike="noStrike" kern="1200" cap="none" spc="0" normalizeH="0" baseline="0" noProof="0" dirty="0">
                <a:ln>
                  <a:noFill/>
                </a:ln>
                <a:solidFill>
                  <a:schemeClr val="tx1"/>
                </a:solidFill>
                <a:effectLst/>
                <a:uLnTx/>
                <a:uFillTx/>
              </a:endParaRPr>
            </a:p>
          </p:txBody>
        </p:sp>
      </p:grpSp>
      <p:grpSp>
        <p:nvGrpSpPr>
          <p:cNvPr id="7" name="8 Grupo"/>
          <p:cNvGrpSpPr/>
          <p:nvPr/>
        </p:nvGrpSpPr>
        <p:grpSpPr>
          <a:xfrm>
            <a:off x="4193866" y="2326528"/>
            <a:ext cx="5843270" cy="4148702"/>
            <a:chOff x="4714876" y="3571876"/>
            <a:chExt cx="4286280" cy="3071834"/>
          </a:xfrm>
        </p:grpSpPr>
        <p:sp>
          <p:nvSpPr>
            <p:cNvPr id="8" name="4 Rectángulo"/>
            <p:cNvSpPr/>
            <p:nvPr/>
          </p:nvSpPr>
          <p:spPr>
            <a:xfrm>
              <a:off x="4714876" y="3571876"/>
              <a:ext cx="4286280" cy="3071834"/>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800"/>
            </a:p>
          </p:txBody>
        </p:sp>
        <p:sp>
          <p:nvSpPr>
            <p:cNvPr id="9" name="1 Título"/>
            <p:cNvSpPr txBox="1">
              <a:spLocks/>
            </p:cNvSpPr>
            <p:nvPr/>
          </p:nvSpPr>
          <p:spPr>
            <a:xfrm>
              <a:off x="4714876" y="3643314"/>
              <a:ext cx="4286280" cy="357190"/>
            </a:xfrm>
            <a:prstGeom prst="rect">
              <a:avLst/>
            </a:prstGeom>
          </p:spPr>
          <p:txBody>
            <a:bodyPr>
              <a:norm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s-CO" sz="2000" b="0" i="0" u="none" strike="noStrike" kern="1200" cap="none" spc="0" normalizeH="0" baseline="0" noProof="0" dirty="0" smtClean="0">
                  <a:ln>
                    <a:noFill/>
                  </a:ln>
                  <a:solidFill>
                    <a:schemeClr val="tx1"/>
                  </a:solidFill>
                  <a:effectLst/>
                  <a:uLnTx/>
                  <a:uFillTx/>
                  <a:latin typeface="+mj-lt"/>
                  <a:ea typeface="+mj-ea"/>
                  <a:cs typeface="+mj-cs"/>
                </a:rPr>
                <a:t>Una lista</a:t>
              </a:r>
              <a:r>
                <a:rPr kumimoji="0" lang="es-CO" sz="2000" b="0" i="0" u="none" strike="noStrike" kern="1200" cap="none" spc="0" normalizeH="0" noProof="0" dirty="0" smtClean="0">
                  <a:ln>
                    <a:noFill/>
                  </a:ln>
                  <a:solidFill>
                    <a:schemeClr val="tx1"/>
                  </a:solidFill>
                  <a:effectLst/>
                  <a:uLnTx/>
                  <a:uFillTx/>
                  <a:latin typeface="+mj-lt"/>
                  <a:ea typeface="+mj-ea"/>
                  <a:cs typeface="+mj-cs"/>
                </a:rPr>
                <a:t> típica de </a:t>
              </a:r>
              <a:r>
                <a:rPr kumimoji="0" lang="es-CO" sz="2000" b="0" i="0" u="none" strike="noStrike" kern="1200" cap="none" spc="0" normalizeH="0" noProof="0" dirty="0" err="1" smtClean="0">
                  <a:ln>
                    <a:noFill/>
                  </a:ln>
                  <a:solidFill>
                    <a:schemeClr val="tx1"/>
                  </a:solidFill>
                  <a:effectLst/>
                  <a:uLnTx/>
                  <a:uFillTx/>
                  <a:latin typeface="+mj-lt"/>
                  <a:ea typeface="+mj-ea"/>
                  <a:cs typeface="+mj-cs"/>
                </a:rPr>
                <a:t>Powerpoint</a:t>
              </a:r>
              <a:r>
                <a:rPr kumimoji="0" lang="es-CO" sz="2000" b="0" i="0" u="none" strike="noStrike" kern="1200" cap="none" spc="0" normalizeH="0" noProof="0" dirty="0" smtClean="0">
                  <a:ln>
                    <a:noFill/>
                  </a:ln>
                  <a:solidFill>
                    <a:schemeClr val="tx1"/>
                  </a:solidFill>
                  <a:effectLst/>
                  <a:uLnTx/>
                  <a:uFillTx/>
                  <a:latin typeface="+mj-lt"/>
                  <a:ea typeface="+mj-ea"/>
                  <a:cs typeface="+mj-cs"/>
                </a:rPr>
                <a:t>:</a:t>
              </a:r>
              <a:endParaRPr kumimoji="0" lang="es-CO" sz="2000" b="0" i="0" u="none" strike="noStrike" kern="1200" cap="none" spc="0" normalizeH="0" baseline="0" noProof="0" dirty="0">
                <a:ln>
                  <a:noFill/>
                </a:ln>
                <a:solidFill>
                  <a:schemeClr val="tx1"/>
                </a:solidFill>
                <a:effectLst/>
                <a:uLnTx/>
                <a:uFillTx/>
                <a:latin typeface="+mj-lt"/>
                <a:ea typeface="+mj-ea"/>
                <a:cs typeface="+mj-cs"/>
              </a:endParaRPr>
            </a:p>
          </p:txBody>
        </p:sp>
        <p:sp>
          <p:nvSpPr>
            <p:cNvPr id="10" name="2 Subtítulo"/>
            <p:cNvSpPr txBox="1">
              <a:spLocks/>
            </p:cNvSpPr>
            <p:nvPr/>
          </p:nvSpPr>
          <p:spPr>
            <a:xfrm>
              <a:off x="4857752" y="4000504"/>
              <a:ext cx="4143404" cy="928694"/>
            </a:xfrm>
            <a:prstGeom prst="rect">
              <a:avLst/>
            </a:prstGeom>
          </p:spPr>
          <p:txBody>
            <a:bodyPr>
              <a:noAutofit/>
            </a:bodyPr>
            <a:lstStyle/>
            <a:p>
              <a:pPr marL="342900" lvl="0" indent="-342900" algn="just">
                <a:spcBef>
                  <a:spcPct val="20000"/>
                </a:spcBef>
              </a:pPr>
              <a:r>
                <a:rPr lang="es-ES" sz="1600" dirty="0" smtClean="0">
                  <a:latin typeface="Franklin Gothic Demi" pitchFamily="34" charset="0"/>
                </a:rPr>
                <a:t>Índices y bases de datos temáticas.</a:t>
              </a:r>
            </a:p>
            <a:p>
              <a:pPr marL="539750" lvl="1" indent="-182563" algn="just">
                <a:spcBef>
                  <a:spcPct val="20000"/>
                </a:spcBef>
              </a:pPr>
              <a:r>
                <a:rPr lang="es-ES" sz="1200" dirty="0" smtClean="0"/>
                <a:t>Nombre del índice o base de datos temática.</a:t>
              </a:r>
            </a:p>
            <a:p>
              <a:pPr marL="539750" lvl="1" indent="-182563" algn="just">
                <a:spcBef>
                  <a:spcPct val="20000"/>
                </a:spcBef>
              </a:pPr>
              <a:r>
                <a:rPr lang="es-ES" sz="1200" dirty="0" smtClean="0"/>
                <a:t>Estrategia de búsqueda.</a:t>
              </a:r>
            </a:p>
            <a:p>
              <a:pPr marL="539750" lvl="1" indent="-182563" algn="just">
                <a:spcBef>
                  <a:spcPct val="20000"/>
                </a:spcBef>
              </a:pPr>
              <a:r>
                <a:rPr lang="es-ES" sz="1200" dirty="0" smtClean="0"/>
                <a:t>Años cubiertos en la búsqueda.</a:t>
              </a:r>
            </a:p>
            <a:p>
              <a:pPr marL="539750" lvl="1" indent="-182563" algn="just">
                <a:spcBef>
                  <a:spcPct val="20000"/>
                </a:spcBef>
              </a:pPr>
              <a:r>
                <a:rPr lang="es-ES" sz="1200" dirty="0" smtClean="0"/>
                <a:t>Fecha de la búsqueda.</a:t>
              </a:r>
            </a:p>
            <a:p>
              <a:pPr marL="342900" lvl="0" indent="-342900" algn="just">
                <a:spcBef>
                  <a:spcPct val="20000"/>
                </a:spcBef>
              </a:pPr>
              <a:r>
                <a:rPr lang="es-ES" sz="1600" dirty="0" smtClean="0">
                  <a:latin typeface="Franklin Gothic Demi" pitchFamily="34" charset="0"/>
                </a:rPr>
                <a:t>Memorias de conferencias.</a:t>
              </a:r>
            </a:p>
            <a:p>
              <a:pPr marL="714375" lvl="1" indent="-357188" algn="just">
                <a:spcBef>
                  <a:spcPct val="20000"/>
                </a:spcBef>
              </a:pPr>
              <a:r>
                <a:rPr lang="es-ES" sz="1200" dirty="0" smtClean="0"/>
                <a:t>Nombre de la conferencia.</a:t>
              </a:r>
            </a:p>
            <a:p>
              <a:pPr marL="714375" lvl="1" indent="-357188" algn="just">
                <a:spcBef>
                  <a:spcPct val="20000"/>
                </a:spcBef>
              </a:pPr>
              <a:r>
                <a:rPr lang="es-ES" sz="1200" dirty="0" smtClean="0"/>
                <a:t>Revista que publica las ponencias.</a:t>
              </a:r>
            </a:p>
            <a:p>
              <a:pPr marL="714375" lvl="1" indent="-357188" algn="just">
                <a:spcBef>
                  <a:spcPct val="20000"/>
                </a:spcBef>
              </a:pPr>
              <a:r>
                <a:rPr lang="es-ES" sz="1200" dirty="0" smtClean="0"/>
                <a:t>Años cubiertos en la búsqueda.</a:t>
              </a:r>
            </a:p>
            <a:p>
              <a:pPr marL="182563" lvl="0" indent="-182563">
                <a:spcBef>
                  <a:spcPct val="20000"/>
                </a:spcBef>
              </a:pPr>
              <a:r>
                <a:rPr lang="es-ES" sz="1600" dirty="0" smtClean="0">
                  <a:latin typeface="Franklin Gothic Demi" pitchFamily="34" charset="0"/>
                </a:rPr>
                <a:t>Organizaciones profesionales, Grupos de investigación, Investigadores</a:t>
              </a:r>
            </a:p>
            <a:p>
              <a:pPr marL="800100" lvl="1" indent="-342900" algn="just">
                <a:spcBef>
                  <a:spcPct val="20000"/>
                </a:spcBef>
              </a:pPr>
              <a:r>
                <a:rPr lang="es-ES" sz="1600" dirty="0" smtClean="0"/>
                <a:t>Nombre y detalles de contacto.</a:t>
              </a:r>
            </a:p>
            <a:p>
              <a:pPr marL="800100" lvl="1" indent="-342900" algn="just">
                <a:spcBef>
                  <a:spcPct val="20000"/>
                </a:spcBef>
              </a:pPr>
              <a:r>
                <a:rPr lang="es-ES" sz="1600" dirty="0" smtClean="0"/>
                <a:t>Sitio web investigado (fecha y URL)</a:t>
              </a:r>
            </a:p>
            <a:p>
              <a:pPr marL="342900" lvl="0" indent="-342900">
                <a:spcBef>
                  <a:spcPct val="20000"/>
                </a:spcBef>
              </a:pPr>
              <a:endParaRPr lang="es-CO" sz="1600" dirty="0" smtClean="0"/>
            </a:p>
            <a:p>
              <a:pPr marL="342900" marR="0" lvl="0" indent="-342900" defTabSz="914400" rtl="0" eaLnBrk="1" fontAlgn="auto" latinLnBrk="0" hangingPunct="1">
                <a:lnSpc>
                  <a:spcPct val="100000"/>
                </a:lnSpc>
                <a:spcBef>
                  <a:spcPct val="20000"/>
                </a:spcBef>
                <a:spcAft>
                  <a:spcPts val="0"/>
                </a:spcAft>
                <a:buClrTx/>
                <a:buSzTx/>
                <a:tabLst/>
                <a:defRPr/>
              </a:pPr>
              <a:endParaRPr kumimoji="0" lang="es-CO" sz="1600" b="0" i="0" u="none" strike="noStrike" kern="1200" cap="none" spc="0" normalizeH="0" baseline="0" noProof="0" dirty="0" smtClean="0">
                <a:ln>
                  <a:noFill/>
                </a:ln>
                <a:solidFill>
                  <a:schemeClr val="tx1"/>
                </a:solidFill>
                <a:effectLst/>
                <a:uLnTx/>
                <a:uFillTx/>
              </a:endParaRPr>
            </a:p>
            <a:p>
              <a:pPr marL="342900" marR="0" lvl="0" indent="-342900" defTabSz="914400" rtl="0" eaLnBrk="1" fontAlgn="auto" latinLnBrk="0" hangingPunct="1">
                <a:lnSpc>
                  <a:spcPct val="100000"/>
                </a:lnSpc>
                <a:spcBef>
                  <a:spcPct val="20000"/>
                </a:spcBef>
                <a:spcAft>
                  <a:spcPts val="0"/>
                </a:spcAft>
                <a:buClrTx/>
                <a:buSzTx/>
                <a:tabLst/>
                <a:defRPr/>
              </a:pPr>
              <a:endParaRPr kumimoji="0" lang="es-CO" sz="1600" b="0" i="0" u="none" strike="noStrike" kern="1200" cap="none" spc="0" normalizeH="0" baseline="0" noProof="0" dirty="0">
                <a:ln>
                  <a:noFill/>
                </a:ln>
                <a:solidFill>
                  <a:schemeClr val="tx1"/>
                </a:solidFill>
                <a:effectLst/>
                <a:uLnTx/>
                <a:uFillTx/>
              </a:endParaRPr>
            </a:p>
          </p:txBody>
        </p:sp>
      </p:grpSp>
    </p:spTree>
    <p:extLst>
      <p:ext uri="{BB962C8B-B14F-4D97-AF65-F5344CB8AC3E}">
        <p14:creationId xmlns:p14="http://schemas.microsoft.com/office/powerpoint/2010/main" val="11936065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Evite la abundancia innecesaria de detalles</a:t>
            </a:r>
            <a:endParaRPr lang="es-ES_tradnl" dirty="0"/>
          </a:p>
        </p:txBody>
      </p:sp>
      <p:grpSp>
        <p:nvGrpSpPr>
          <p:cNvPr id="3" name="9 Grupo"/>
          <p:cNvGrpSpPr/>
          <p:nvPr/>
        </p:nvGrpSpPr>
        <p:grpSpPr>
          <a:xfrm>
            <a:off x="214283" y="1163928"/>
            <a:ext cx="5793112" cy="3939700"/>
            <a:chOff x="214283" y="642918"/>
            <a:chExt cx="4286280" cy="3071834"/>
          </a:xfrm>
        </p:grpSpPr>
        <p:sp>
          <p:nvSpPr>
            <p:cNvPr id="4" name="1 Rectángulo"/>
            <p:cNvSpPr/>
            <p:nvPr/>
          </p:nvSpPr>
          <p:spPr>
            <a:xfrm>
              <a:off x="214283" y="642918"/>
              <a:ext cx="4286280" cy="3071834"/>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5" name="1 Título"/>
            <p:cNvSpPr txBox="1">
              <a:spLocks/>
            </p:cNvSpPr>
            <p:nvPr/>
          </p:nvSpPr>
          <p:spPr>
            <a:xfrm>
              <a:off x="285721" y="714356"/>
              <a:ext cx="4143404" cy="642942"/>
            </a:xfrm>
            <a:prstGeom prst="rect">
              <a:avLst/>
            </a:prstGeom>
          </p:spPr>
          <p:txBody>
            <a:bodyPr>
              <a:noAutofit/>
            </a:bodyPr>
            <a:lstStyle/>
            <a:p>
              <a:pPr lvl="0" algn="just">
                <a:spcBef>
                  <a:spcPct val="0"/>
                </a:spcBef>
                <a:defRPr/>
              </a:pPr>
              <a:r>
                <a:rPr lang="en-US" sz="1600" dirty="0" smtClean="0">
                  <a:latin typeface="+mj-lt"/>
                  <a:ea typeface="+mj-ea"/>
                  <a:cs typeface="+mj-cs"/>
                </a:rPr>
                <a:t>One of </a:t>
              </a:r>
              <a:r>
                <a:rPr lang="en-US" sz="1600" dirty="0" err="1" smtClean="0">
                  <a:latin typeface="+mj-lt"/>
                  <a:ea typeface="+mj-ea"/>
                  <a:cs typeface="+mj-cs"/>
                </a:rPr>
                <a:t>Niels</a:t>
              </a:r>
              <a:r>
                <a:rPr lang="en-US" sz="1600" dirty="0" smtClean="0">
                  <a:latin typeface="+mj-lt"/>
                  <a:ea typeface="+mj-ea"/>
                  <a:cs typeface="+mj-cs"/>
                </a:rPr>
                <a:t> Bohr’s weaknesses as a presenter was that he did not leave out details. Bohr’s passion for completeness overshadowed his audience’s need for clarity. For example:</a:t>
              </a:r>
              <a:endParaRPr kumimoji="0" lang="es-CO" sz="1600" b="0" i="0" u="none" strike="noStrike" kern="1200" cap="none" spc="0" normalizeH="0" baseline="0" noProof="0" dirty="0">
                <a:ln>
                  <a:noFill/>
                </a:ln>
                <a:solidFill>
                  <a:schemeClr val="tx1"/>
                </a:solidFill>
                <a:effectLst/>
                <a:uLnTx/>
                <a:uFillTx/>
                <a:latin typeface="+mj-lt"/>
                <a:ea typeface="+mj-ea"/>
                <a:cs typeface="+mj-cs"/>
              </a:endParaRPr>
            </a:p>
          </p:txBody>
        </p:sp>
        <p:sp>
          <p:nvSpPr>
            <p:cNvPr id="6" name="1 Título"/>
            <p:cNvSpPr txBox="1">
              <a:spLocks/>
            </p:cNvSpPr>
            <p:nvPr/>
          </p:nvSpPr>
          <p:spPr>
            <a:xfrm>
              <a:off x="428597" y="1357298"/>
              <a:ext cx="3857652" cy="2214578"/>
            </a:xfrm>
            <a:prstGeom prst="rect">
              <a:avLst/>
            </a:prstGeom>
          </p:spPr>
          <p:txBody>
            <a:bodyPr>
              <a:noAutofit/>
            </a:bodyPr>
            <a:lstStyle/>
            <a:p>
              <a:pPr lvl="0" indent="182563" algn="just">
                <a:spcBef>
                  <a:spcPct val="0"/>
                </a:spcBef>
                <a:defRPr/>
              </a:pPr>
              <a:r>
                <a:rPr lang="en-US" sz="1400" dirty="0" smtClean="0">
                  <a:latin typeface="+mj-lt"/>
                  <a:ea typeface="+mj-ea"/>
                  <a:cs typeface="+mj-cs"/>
                </a:rPr>
                <a:t>“The present state of atomic theory is characterized by the fact that we not only believe the existence of atoms to be proved beyond a doubt, but also we even believe that we have an intimate knowledge of the constituents of the individual atoms.  I cannot on this occasion give a survey of the scientific developments that have led to this result—I will only recall the discovery of the electron toward the close of the last century, which furnished the direct verification and led to a conclusive formulation of the conception of the atomic nature of electricity which had evolved since the discovery by Faraday of the fundamental laws of electrolysis and Berzelius’s electrochemical theory, and its greatest triumph in the electrolytic dissociation theory of Arrhenius.”</a:t>
              </a:r>
              <a:endParaRPr kumimoji="0" lang="es-CO" sz="1400" b="0" i="0" u="none" strike="noStrike" kern="1200" cap="none" spc="0" normalizeH="0" baseline="0" noProof="0" dirty="0">
                <a:ln>
                  <a:noFill/>
                </a:ln>
                <a:solidFill>
                  <a:schemeClr val="tx1"/>
                </a:solidFill>
                <a:effectLst/>
                <a:uLnTx/>
                <a:uFillTx/>
                <a:latin typeface="+mj-lt"/>
                <a:ea typeface="+mj-ea"/>
                <a:cs typeface="+mj-cs"/>
              </a:endParaRPr>
            </a:p>
          </p:txBody>
        </p:sp>
      </p:grpSp>
      <p:grpSp>
        <p:nvGrpSpPr>
          <p:cNvPr id="7" name="8 Grupo"/>
          <p:cNvGrpSpPr/>
          <p:nvPr/>
        </p:nvGrpSpPr>
        <p:grpSpPr>
          <a:xfrm>
            <a:off x="3776881" y="2566438"/>
            <a:ext cx="6270891" cy="4015119"/>
            <a:chOff x="4714876" y="3571876"/>
            <a:chExt cx="4286280" cy="3071834"/>
          </a:xfrm>
        </p:grpSpPr>
        <p:sp>
          <p:nvSpPr>
            <p:cNvPr id="8" name="4 Rectángulo"/>
            <p:cNvSpPr/>
            <p:nvPr/>
          </p:nvSpPr>
          <p:spPr>
            <a:xfrm>
              <a:off x="4714876" y="3571876"/>
              <a:ext cx="4286280" cy="3071834"/>
            </a:xfrm>
            <a:prstGeom prst="rect">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2400"/>
            </a:p>
          </p:txBody>
        </p:sp>
        <p:sp>
          <p:nvSpPr>
            <p:cNvPr id="9" name="1 Título"/>
            <p:cNvSpPr txBox="1">
              <a:spLocks/>
            </p:cNvSpPr>
            <p:nvPr/>
          </p:nvSpPr>
          <p:spPr>
            <a:xfrm>
              <a:off x="4786314" y="3643314"/>
              <a:ext cx="4143404" cy="357190"/>
            </a:xfrm>
            <a:prstGeom prst="rect">
              <a:avLst/>
            </a:prstGeom>
          </p:spPr>
          <p:txBody>
            <a:bodyPr>
              <a:no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s-CO" sz="2000" b="1" i="0" u="none" strike="noStrike" kern="1200" cap="none" spc="0" normalizeH="0" baseline="0" noProof="0" dirty="0" smtClean="0">
                  <a:ln>
                    <a:noFill/>
                  </a:ln>
                  <a:solidFill>
                    <a:schemeClr val="tx1"/>
                  </a:solidFill>
                  <a:effectLst/>
                  <a:uLnTx/>
                  <a:uFillTx/>
                  <a:latin typeface="+mj-lt"/>
                  <a:ea typeface="+mj-ea"/>
                  <a:cs typeface="+mj-cs"/>
                </a:rPr>
                <a:t>Partes de la propuesta de investigación</a:t>
              </a:r>
              <a:endParaRPr kumimoji="0" lang="es-CO" sz="2000" b="1" i="0" u="none" strike="noStrike" kern="1200" cap="none" spc="0" normalizeH="0" baseline="0" noProof="0" dirty="0">
                <a:ln>
                  <a:noFill/>
                </a:ln>
                <a:solidFill>
                  <a:schemeClr val="tx1"/>
                </a:solidFill>
                <a:effectLst/>
                <a:uLnTx/>
                <a:uFillTx/>
                <a:latin typeface="+mj-lt"/>
                <a:ea typeface="+mj-ea"/>
                <a:cs typeface="+mj-cs"/>
              </a:endParaRPr>
            </a:p>
          </p:txBody>
        </p:sp>
        <p:sp>
          <p:nvSpPr>
            <p:cNvPr id="10" name="6 Rectángulo"/>
            <p:cNvSpPr/>
            <p:nvPr/>
          </p:nvSpPr>
          <p:spPr>
            <a:xfrm>
              <a:off x="4857752" y="3857628"/>
              <a:ext cx="2000264" cy="2401790"/>
            </a:xfrm>
            <a:prstGeom prst="rect">
              <a:avLst/>
            </a:prstGeom>
          </p:spPr>
          <p:txBody>
            <a:bodyPr wrap="square">
              <a:spAutoFit/>
            </a:bodyPr>
            <a:lstStyle/>
            <a:p>
              <a:pPr marL="268288" lvl="0" indent="-268288" fontAlgn="base">
                <a:lnSpc>
                  <a:spcPct val="150000"/>
                </a:lnSpc>
                <a:spcBef>
                  <a:spcPct val="0"/>
                </a:spcBef>
                <a:spcAft>
                  <a:spcPct val="0"/>
                </a:spcAft>
                <a:buFont typeface="+mj-lt"/>
                <a:buAutoNum type="arabicPeriod"/>
              </a:pPr>
              <a:r>
                <a:rPr lang="es-CO" sz="1200" dirty="0" smtClean="0">
                  <a:latin typeface="Franklin Gothic Book" pitchFamily="34" charset="0"/>
                  <a:ea typeface="Times New Roman" pitchFamily="18" charset="0"/>
                  <a:cs typeface="Arial" pitchFamily="34" charset="0"/>
                </a:rPr>
                <a:t>Titulo </a:t>
              </a:r>
            </a:p>
            <a:p>
              <a:pPr marL="268288" lvl="0" indent="-268288" fontAlgn="base">
                <a:lnSpc>
                  <a:spcPct val="150000"/>
                </a:lnSpc>
                <a:spcBef>
                  <a:spcPct val="0"/>
                </a:spcBef>
                <a:spcAft>
                  <a:spcPct val="0"/>
                </a:spcAft>
                <a:buFont typeface="+mj-lt"/>
                <a:buAutoNum type="arabicPeriod"/>
              </a:pPr>
              <a:r>
                <a:rPr lang="es-CO" sz="1200" dirty="0" smtClean="0">
                  <a:latin typeface="Franklin Gothic Book" pitchFamily="34" charset="0"/>
                  <a:ea typeface="Times New Roman" pitchFamily="18" charset="0"/>
                  <a:cs typeface="Arial" pitchFamily="34" charset="0"/>
                </a:rPr>
                <a:t>Resumen </a:t>
              </a:r>
            </a:p>
            <a:p>
              <a:pPr marL="268288" lvl="0" indent="-268288" fontAlgn="base">
                <a:lnSpc>
                  <a:spcPct val="150000"/>
                </a:lnSpc>
                <a:spcBef>
                  <a:spcPct val="0"/>
                </a:spcBef>
                <a:spcAft>
                  <a:spcPct val="0"/>
                </a:spcAft>
                <a:buFont typeface="+mj-lt"/>
                <a:buAutoNum type="arabicPeriod"/>
              </a:pPr>
              <a:r>
                <a:rPr lang="es-CO" sz="1200" dirty="0" smtClean="0">
                  <a:latin typeface="Franklin Gothic Book" pitchFamily="34" charset="0"/>
                  <a:ea typeface="Times New Roman" pitchFamily="18" charset="0"/>
                  <a:cs typeface="Arial" pitchFamily="34" charset="0"/>
                </a:rPr>
                <a:t>Palabras clave</a:t>
              </a:r>
            </a:p>
            <a:p>
              <a:pPr marL="268288" lvl="0" indent="-268288" eaLnBrk="0" fontAlgn="base" hangingPunct="0">
                <a:lnSpc>
                  <a:spcPct val="150000"/>
                </a:lnSpc>
                <a:spcBef>
                  <a:spcPct val="0"/>
                </a:spcBef>
                <a:spcAft>
                  <a:spcPct val="0"/>
                </a:spcAft>
                <a:buFont typeface="+mj-lt"/>
                <a:buAutoNum type="arabicPeriod"/>
              </a:pPr>
              <a:r>
                <a:rPr lang="es-CO" sz="1200" dirty="0" smtClean="0">
                  <a:latin typeface="Franklin Gothic Book" pitchFamily="34" charset="0"/>
                  <a:ea typeface="Times New Roman" pitchFamily="18" charset="0"/>
                  <a:cs typeface="Arial" pitchFamily="34" charset="0"/>
                </a:rPr>
                <a:t>Problemática y problema de investigación</a:t>
              </a:r>
            </a:p>
            <a:p>
              <a:pPr marL="268288" indent="-268288" eaLnBrk="0" fontAlgn="base" hangingPunct="0">
                <a:lnSpc>
                  <a:spcPct val="150000"/>
                </a:lnSpc>
                <a:spcBef>
                  <a:spcPct val="0"/>
                </a:spcBef>
                <a:spcAft>
                  <a:spcPct val="0"/>
                </a:spcAft>
                <a:buFont typeface="+mj-lt"/>
                <a:buAutoNum type="arabicPeriod"/>
              </a:pPr>
              <a:r>
                <a:rPr lang="es-CO" sz="1200" dirty="0" smtClean="0">
                  <a:latin typeface="Franklin Gothic Book" pitchFamily="34" charset="0"/>
                  <a:ea typeface="Times New Roman" pitchFamily="18" charset="0"/>
                  <a:cs typeface="Arial" pitchFamily="34" charset="0"/>
                </a:rPr>
                <a:t>Discusión de la importancia o necesidad</a:t>
              </a:r>
            </a:p>
            <a:p>
              <a:pPr marL="268288" indent="-268288" eaLnBrk="0" fontAlgn="base" hangingPunct="0">
                <a:lnSpc>
                  <a:spcPct val="150000"/>
                </a:lnSpc>
                <a:spcBef>
                  <a:spcPct val="0"/>
                </a:spcBef>
                <a:spcAft>
                  <a:spcPct val="0"/>
                </a:spcAft>
                <a:buFont typeface="+mj-lt"/>
                <a:buAutoNum type="arabicPeriod"/>
              </a:pPr>
              <a:r>
                <a:rPr lang="es-CO" sz="1200" dirty="0" smtClean="0">
                  <a:latin typeface="Franklin Gothic Book" pitchFamily="34" charset="0"/>
                  <a:ea typeface="Times New Roman" pitchFamily="18" charset="0"/>
                  <a:cs typeface="Arial" pitchFamily="34" charset="0"/>
                </a:rPr>
                <a:t>Revisión de trabajos previos</a:t>
              </a:r>
            </a:p>
            <a:p>
              <a:pPr marL="268288" lvl="0" indent="-268288" eaLnBrk="0" fontAlgn="base" hangingPunct="0">
                <a:lnSpc>
                  <a:spcPct val="150000"/>
                </a:lnSpc>
                <a:spcBef>
                  <a:spcPct val="0"/>
                </a:spcBef>
                <a:spcAft>
                  <a:spcPct val="0"/>
                </a:spcAft>
                <a:buFont typeface="+mj-lt"/>
                <a:buAutoNum type="arabicPeriod"/>
              </a:pPr>
              <a:r>
                <a:rPr lang="es-CO" sz="1200" dirty="0" smtClean="0">
                  <a:latin typeface="Franklin Gothic Book" pitchFamily="34" charset="0"/>
                  <a:ea typeface="Times New Roman" pitchFamily="18" charset="0"/>
                  <a:cs typeface="Arial" pitchFamily="34" charset="0"/>
                </a:rPr>
                <a:t>Objetivo general</a:t>
              </a:r>
            </a:p>
            <a:p>
              <a:pPr marL="268288" lvl="0" indent="-268288" eaLnBrk="0" fontAlgn="base" hangingPunct="0">
                <a:lnSpc>
                  <a:spcPct val="150000"/>
                </a:lnSpc>
                <a:spcBef>
                  <a:spcPct val="0"/>
                </a:spcBef>
                <a:spcAft>
                  <a:spcPct val="0"/>
                </a:spcAft>
                <a:buFont typeface="+mj-lt"/>
                <a:buAutoNum type="arabicPeriod"/>
              </a:pPr>
              <a:r>
                <a:rPr lang="es-CO" sz="1200" dirty="0" smtClean="0">
                  <a:latin typeface="Franklin Gothic Book" pitchFamily="34" charset="0"/>
                  <a:ea typeface="Times New Roman" pitchFamily="18" charset="0"/>
                  <a:cs typeface="Arial" pitchFamily="34" charset="0"/>
                </a:rPr>
                <a:t>Objetivos específicos </a:t>
              </a:r>
              <a:endParaRPr lang="es-ES" sz="1200" dirty="0" smtClean="0">
                <a:latin typeface="Franklin Gothic Book" pitchFamily="34" charset="0"/>
                <a:cs typeface="Arial" pitchFamily="34" charset="0"/>
              </a:endParaRPr>
            </a:p>
            <a:p>
              <a:pPr marL="268288" lvl="0" indent="-268288" eaLnBrk="0" fontAlgn="base" hangingPunct="0">
                <a:lnSpc>
                  <a:spcPct val="150000"/>
                </a:lnSpc>
                <a:spcBef>
                  <a:spcPct val="0"/>
                </a:spcBef>
                <a:spcAft>
                  <a:spcPct val="0"/>
                </a:spcAft>
                <a:buFont typeface="+mj-lt"/>
                <a:buAutoNum type="arabicPeriod"/>
              </a:pPr>
              <a:r>
                <a:rPr lang="es-CO" sz="1200" dirty="0" smtClean="0">
                  <a:latin typeface="Franklin Gothic Book" pitchFamily="34" charset="0"/>
                  <a:ea typeface="Times New Roman" pitchFamily="18" charset="0"/>
                  <a:cs typeface="Arial" pitchFamily="34" charset="0"/>
                </a:rPr>
                <a:t>Materiales y métodos</a:t>
              </a:r>
            </a:p>
          </p:txBody>
        </p:sp>
        <p:sp>
          <p:nvSpPr>
            <p:cNvPr id="11" name="7 Rectángulo"/>
            <p:cNvSpPr/>
            <p:nvPr/>
          </p:nvSpPr>
          <p:spPr>
            <a:xfrm>
              <a:off x="6929454" y="3857628"/>
              <a:ext cx="2000264" cy="1554099"/>
            </a:xfrm>
            <a:prstGeom prst="rect">
              <a:avLst/>
            </a:prstGeom>
          </p:spPr>
          <p:txBody>
            <a:bodyPr wrap="square">
              <a:spAutoFit/>
            </a:bodyPr>
            <a:lstStyle/>
            <a:p>
              <a:pPr marL="268288" lvl="0" indent="-268288" eaLnBrk="0" fontAlgn="base" hangingPunct="0">
                <a:lnSpc>
                  <a:spcPct val="150000"/>
                </a:lnSpc>
                <a:spcBef>
                  <a:spcPct val="0"/>
                </a:spcBef>
                <a:spcAft>
                  <a:spcPct val="0"/>
                </a:spcAft>
              </a:pPr>
              <a:r>
                <a:rPr lang="es-CO" sz="1200" dirty="0" smtClean="0">
                  <a:latin typeface="Franklin Gothic Book" pitchFamily="34" charset="0"/>
                  <a:ea typeface="Times New Roman" pitchFamily="18" charset="0"/>
                  <a:cs typeface="Arial" pitchFamily="34" charset="0"/>
                </a:rPr>
                <a:t>10.	Discusión sobre posibles resultados</a:t>
              </a:r>
            </a:p>
            <a:p>
              <a:pPr marL="268288" lvl="0" indent="-268288" eaLnBrk="0" fontAlgn="base" hangingPunct="0">
                <a:lnSpc>
                  <a:spcPct val="150000"/>
                </a:lnSpc>
                <a:spcBef>
                  <a:spcPct val="0"/>
                </a:spcBef>
                <a:spcAft>
                  <a:spcPct val="0"/>
                </a:spcAft>
              </a:pPr>
              <a:r>
                <a:rPr lang="es-CO" sz="1200" dirty="0" smtClean="0">
                  <a:latin typeface="Franklin Gothic Book" pitchFamily="34" charset="0"/>
                  <a:ea typeface="Times New Roman" pitchFamily="18" charset="0"/>
                  <a:cs typeface="Arial" pitchFamily="34" charset="0"/>
                </a:rPr>
                <a:t>11.	Productos verificables obtenibles </a:t>
              </a:r>
              <a:endParaRPr lang="es-ES" sz="1200" dirty="0" smtClean="0">
                <a:latin typeface="Franklin Gothic Book" pitchFamily="34" charset="0"/>
                <a:cs typeface="Arial" pitchFamily="34" charset="0"/>
              </a:endParaRPr>
            </a:p>
            <a:p>
              <a:pPr marL="268288" lvl="0" indent="-268288" eaLnBrk="0" fontAlgn="base" hangingPunct="0">
                <a:lnSpc>
                  <a:spcPct val="150000"/>
                </a:lnSpc>
                <a:spcBef>
                  <a:spcPct val="0"/>
                </a:spcBef>
                <a:spcAft>
                  <a:spcPct val="0"/>
                </a:spcAft>
              </a:pPr>
              <a:r>
                <a:rPr lang="es-CO" sz="1200" dirty="0" smtClean="0">
                  <a:latin typeface="Franklin Gothic Book" pitchFamily="34" charset="0"/>
                  <a:ea typeface="Times New Roman" pitchFamily="18" charset="0"/>
                  <a:cs typeface="Arial" pitchFamily="34" charset="0"/>
                </a:rPr>
                <a:t>12.	Impacto esperado</a:t>
              </a:r>
              <a:endParaRPr lang="es-ES" sz="1200" dirty="0" smtClean="0">
                <a:latin typeface="Franklin Gothic Book" pitchFamily="34" charset="0"/>
                <a:cs typeface="Arial" pitchFamily="34" charset="0"/>
              </a:endParaRPr>
            </a:p>
            <a:p>
              <a:pPr marL="268288" lvl="0" indent="-268288" eaLnBrk="0" fontAlgn="base" hangingPunct="0">
                <a:lnSpc>
                  <a:spcPct val="150000"/>
                </a:lnSpc>
                <a:spcBef>
                  <a:spcPct val="0"/>
                </a:spcBef>
                <a:spcAft>
                  <a:spcPct val="0"/>
                </a:spcAft>
              </a:pPr>
              <a:r>
                <a:rPr lang="es-CO" sz="1200" dirty="0" smtClean="0">
                  <a:latin typeface="Franklin Gothic Book" pitchFamily="34" charset="0"/>
                  <a:ea typeface="Times New Roman" pitchFamily="18" charset="0"/>
                  <a:cs typeface="Arial" pitchFamily="34" charset="0"/>
                </a:rPr>
                <a:t>13.	Cronograma</a:t>
              </a:r>
            </a:p>
            <a:p>
              <a:pPr marL="268288" lvl="0" indent="-268288" eaLnBrk="0" fontAlgn="base" hangingPunct="0">
                <a:lnSpc>
                  <a:spcPct val="150000"/>
                </a:lnSpc>
                <a:spcBef>
                  <a:spcPct val="0"/>
                </a:spcBef>
                <a:spcAft>
                  <a:spcPct val="0"/>
                </a:spcAft>
              </a:pPr>
              <a:r>
                <a:rPr lang="es-CO" sz="1200" dirty="0" smtClean="0">
                  <a:latin typeface="Franklin Gothic Book" pitchFamily="34" charset="0"/>
                  <a:ea typeface="Times New Roman" pitchFamily="18" charset="0"/>
                  <a:cs typeface="Arial" pitchFamily="34" charset="0"/>
                </a:rPr>
                <a:t>14.	Presupuesto </a:t>
              </a:r>
            </a:p>
            <a:p>
              <a:pPr marL="268288" lvl="0" indent="-268288" eaLnBrk="0" fontAlgn="base" hangingPunct="0">
                <a:lnSpc>
                  <a:spcPct val="150000"/>
                </a:lnSpc>
                <a:spcBef>
                  <a:spcPct val="0"/>
                </a:spcBef>
                <a:spcAft>
                  <a:spcPct val="0"/>
                </a:spcAft>
              </a:pPr>
              <a:r>
                <a:rPr lang="es-CO" sz="1200" dirty="0" smtClean="0">
                  <a:latin typeface="Franklin Gothic Book" pitchFamily="34" charset="0"/>
                  <a:ea typeface="Times New Roman" pitchFamily="18" charset="0"/>
                  <a:cs typeface="Arial" pitchFamily="34" charset="0"/>
                </a:rPr>
                <a:t>15.	Biografía del investigador.</a:t>
              </a:r>
              <a:endParaRPr lang="es-CO" sz="1200" dirty="0" smtClean="0">
                <a:latin typeface="Franklin Gothic Book" pitchFamily="34" charset="0"/>
                <a:cs typeface="Arial" pitchFamily="34" charset="0"/>
              </a:endParaRPr>
            </a:p>
            <a:p>
              <a:pPr marL="268288" lvl="0" indent="-268288" eaLnBrk="0" fontAlgn="base" hangingPunct="0">
                <a:lnSpc>
                  <a:spcPct val="150000"/>
                </a:lnSpc>
                <a:spcBef>
                  <a:spcPct val="0"/>
                </a:spcBef>
                <a:spcAft>
                  <a:spcPct val="0"/>
                </a:spcAft>
              </a:pPr>
              <a:r>
                <a:rPr lang="es-CO" sz="1200" dirty="0" smtClean="0">
                  <a:latin typeface="Franklin Gothic Book" pitchFamily="34" charset="0"/>
                  <a:cs typeface="Arial" pitchFamily="34" charset="0"/>
                </a:rPr>
                <a:t>16.	Referencias</a:t>
              </a:r>
              <a:endParaRPr lang="es-ES" sz="1200" dirty="0">
                <a:latin typeface="Franklin Gothic Book" pitchFamily="34" charset="0"/>
              </a:endParaRPr>
            </a:p>
          </p:txBody>
        </p:sp>
      </p:grpSp>
    </p:spTree>
    <p:extLst>
      <p:ext uri="{BB962C8B-B14F-4D97-AF65-F5344CB8AC3E}">
        <p14:creationId xmlns:p14="http://schemas.microsoft.com/office/powerpoint/2010/main" val="6936236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Demasiada </a:t>
            </a:r>
            <a:r>
              <a:rPr lang="es-ES_tradnl" dirty="0" err="1" smtClean="0"/>
              <a:t>informaci</a:t>
            </a:r>
            <a:r>
              <a:rPr lang="es-ES" dirty="0" err="1" smtClean="0"/>
              <a:t>ón</a:t>
            </a:r>
            <a:r>
              <a:rPr lang="es-ES" dirty="0" smtClean="0"/>
              <a:t>! (y poca comprensión)</a:t>
            </a:r>
            <a:endParaRPr lang="es-ES_tradnl" dirty="0"/>
          </a:p>
        </p:txBody>
      </p:sp>
      <p:pic>
        <p:nvPicPr>
          <p:cNvPr id="3" name="3 Imagen"/>
          <p:cNvPicPr/>
          <p:nvPr/>
        </p:nvPicPr>
        <p:blipFill>
          <a:blip r:embed="rId2"/>
          <a:srcRect/>
          <a:stretch>
            <a:fillRect/>
          </a:stretch>
        </p:blipFill>
        <p:spPr bwMode="auto">
          <a:xfrm>
            <a:off x="2183301" y="1638399"/>
            <a:ext cx="7805125" cy="4932376"/>
          </a:xfrm>
          <a:prstGeom prst="rect">
            <a:avLst/>
          </a:prstGeom>
          <a:noFill/>
          <a:ln w="9525">
            <a:noFill/>
            <a:miter lim="800000"/>
            <a:headEnd/>
            <a:tailEnd/>
          </a:ln>
        </p:spPr>
      </p:pic>
      <p:sp>
        <p:nvSpPr>
          <p:cNvPr id="4" name="4 CuadroTexto"/>
          <p:cNvSpPr txBox="1"/>
          <p:nvPr/>
        </p:nvSpPr>
        <p:spPr>
          <a:xfrm>
            <a:off x="2254739" y="1138333"/>
            <a:ext cx="7572428" cy="461665"/>
          </a:xfrm>
          <a:prstGeom prst="rect">
            <a:avLst/>
          </a:prstGeom>
          <a:noFill/>
          <a:ln w="38100">
            <a:solidFill>
              <a:srgbClr val="FF0000"/>
            </a:solidFill>
          </a:ln>
        </p:spPr>
        <p:txBody>
          <a:bodyPr wrap="square" rtlCol="0">
            <a:spAutoFit/>
          </a:bodyPr>
          <a:lstStyle/>
          <a:p>
            <a:pPr algn="ctr"/>
            <a:r>
              <a:rPr lang="es-CO" sz="2400" dirty="0" smtClean="0"/>
              <a:t>Cómo se organiza una investigación de largo plazo?</a:t>
            </a:r>
            <a:endParaRPr lang="es-CO" sz="2400" dirty="0"/>
          </a:p>
        </p:txBody>
      </p:sp>
      <p:sp>
        <p:nvSpPr>
          <p:cNvPr id="5" name="5 Rectángulo"/>
          <p:cNvSpPr/>
          <p:nvPr/>
        </p:nvSpPr>
        <p:spPr>
          <a:xfrm>
            <a:off x="1968987" y="924019"/>
            <a:ext cx="8215370" cy="585791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360361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¿C</a:t>
            </a:r>
            <a:r>
              <a:rPr lang="es-ES" dirty="0" err="1" smtClean="0"/>
              <a:t>ómo</a:t>
            </a:r>
            <a:r>
              <a:rPr lang="es-ES" dirty="0" smtClean="0"/>
              <a:t> se vende una idea?</a:t>
            </a:r>
            <a:endParaRPr lang="es-ES_tradnl" dirty="0"/>
          </a:p>
        </p:txBody>
      </p:sp>
      <p:pic>
        <p:nvPicPr>
          <p:cNvPr id="3" name="Imagen 2"/>
          <p:cNvPicPr>
            <a:picLocks noChangeAspect="1"/>
          </p:cNvPicPr>
          <p:nvPr/>
        </p:nvPicPr>
        <p:blipFill>
          <a:blip r:embed="rId2"/>
          <a:stretch>
            <a:fillRect/>
          </a:stretch>
        </p:blipFill>
        <p:spPr>
          <a:xfrm>
            <a:off x="274314" y="863999"/>
            <a:ext cx="2420589" cy="3387413"/>
          </a:xfrm>
          <a:prstGeom prst="rect">
            <a:avLst/>
          </a:prstGeom>
        </p:spPr>
      </p:pic>
      <p:pic>
        <p:nvPicPr>
          <p:cNvPr id="4" name="Imagen 3"/>
          <p:cNvPicPr>
            <a:picLocks noChangeAspect="1"/>
          </p:cNvPicPr>
          <p:nvPr/>
        </p:nvPicPr>
        <p:blipFill>
          <a:blip r:embed="rId3"/>
          <a:stretch>
            <a:fillRect/>
          </a:stretch>
        </p:blipFill>
        <p:spPr>
          <a:xfrm>
            <a:off x="215105" y="3969832"/>
            <a:ext cx="3561324" cy="2537521"/>
          </a:xfrm>
          <a:prstGeom prst="rect">
            <a:avLst/>
          </a:prstGeom>
        </p:spPr>
      </p:pic>
      <p:pic>
        <p:nvPicPr>
          <p:cNvPr id="5" name="Imagen 4"/>
          <p:cNvPicPr>
            <a:picLocks noChangeAspect="1"/>
          </p:cNvPicPr>
          <p:nvPr/>
        </p:nvPicPr>
        <p:blipFill>
          <a:blip r:embed="rId4"/>
          <a:stretch>
            <a:fillRect/>
          </a:stretch>
        </p:blipFill>
        <p:spPr>
          <a:xfrm>
            <a:off x="3703534" y="358878"/>
            <a:ext cx="6360752" cy="5867245"/>
          </a:xfrm>
          <a:prstGeom prst="rect">
            <a:avLst/>
          </a:prstGeom>
        </p:spPr>
      </p:pic>
    </p:spTree>
    <p:extLst>
      <p:ext uri="{BB962C8B-B14F-4D97-AF65-F5344CB8AC3E}">
        <p14:creationId xmlns:p14="http://schemas.microsoft.com/office/powerpoint/2010/main" val="20414498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9"/>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2896"/>
          <a:stretch/>
        </p:blipFill>
        <p:spPr bwMode="auto">
          <a:xfrm>
            <a:off x="1576563" y="2438493"/>
            <a:ext cx="7931651" cy="42308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22 Rectángulo"/>
          <p:cNvSpPr/>
          <p:nvPr/>
        </p:nvSpPr>
        <p:spPr>
          <a:xfrm>
            <a:off x="35496" y="39324"/>
            <a:ext cx="10251504" cy="6774052"/>
          </a:xfrm>
          <a:prstGeom prst="rect">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23 CuadroTexto"/>
          <p:cNvSpPr txBox="1"/>
          <p:nvPr/>
        </p:nvSpPr>
        <p:spPr>
          <a:xfrm>
            <a:off x="334579" y="1907540"/>
            <a:ext cx="1121269" cy="369332"/>
          </a:xfrm>
          <a:prstGeom prst="rect">
            <a:avLst/>
          </a:prstGeom>
          <a:noFill/>
        </p:spPr>
        <p:txBody>
          <a:bodyPr wrap="none" rtlCol="0">
            <a:spAutoFit/>
          </a:bodyPr>
          <a:lstStyle/>
          <a:p>
            <a:r>
              <a:rPr lang="es-ES" dirty="0" smtClean="0"/>
              <a:t>18 puntos</a:t>
            </a:r>
            <a:endParaRPr lang="es-ES" dirty="0"/>
          </a:p>
        </p:txBody>
      </p:sp>
      <p:sp>
        <p:nvSpPr>
          <p:cNvPr id="6" name="34 CuadroTexto"/>
          <p:cNvSpPr txBox="1"/>
          <p:nvPr/>
        </p:nvSpPr>
        <p:spPr>
          <a:xfrm>
            <a:off x="107504" y="188640"/>
            <a:ext cx="8352928" cy="830997"/>
          </a:xfrm>
          <a:prstGeom prst="rect">
            <a:avLst/>
          </a:prstGeom>
          <a:noFill/>
        </p:spPr>
        <p:txBody>
          <a:bodyPr wrap="square" rtlCol="0">
            <a:spAutoFit/>
          </a:bodyPr>
          <a:lstStyle/>
          <a:p>
            <a:r>
              <a:rPr lang="es-ES" sz="2400" dirty="0" smtClean="0"/>
              <a:t>En este gráfico se usó la fuente Calibri.  Los textos abajo están en el tamaño indicado</a:t>
            </a:r>
            <a:endParaRPr lang="es-ES" sz="2400" dirty="0"/>
          </a:p>
        </p:txBody>
      </p:sp>
      <p:sp>
        <p:nvSpPr>
          <p:cNvPr id="7" name="35 CuadroTexto"/>
          <p:cNvSpPr txBox="1"/>
          <p:nvPr/>
        </p:nvSpPr>
        <p:spPr>
          <a:xfrm>
            <a:off x="334579" y="2257127"/>
            <a:ext cx="913840" cy="307777"/>
          </a:xfrm>
          <a:prstGeom prst="rect">
            <a:avLst/>
          </a:prstGeom>
          <a:noFill/>
        </p:spPr>
        <p:txBody>
          <a:bodyPr wrap="none" rtlCol="0">
            <a:spAutoFit/>
          </a:bodyPr>
          <a:lstStyle/>
          <a:p>
            <a:r>
              <a:rPr lang="es-ES" sz="1400" dirty="0" smtClean="0"/>
              <a:t>14 puntos</a:t>
            </a:r>
            <a:endParaRPr lang="es-ES" sz="1400" dirty="0"/>
          </a:p>
        </p:txBody>
      </p:sp>
      <p:sp>
        <p:nvSpPr>
          <p:cNvPr id="8" name="36 CuadroTexto"/>
          <p:cNvSpPr txBox="1"/>
          <p:nvPr/>
        </p:nvSpPr>
        <p:spPr>
          <a:xfrm>
            <a:off x="334579" y="1527175"/>
            <a:ext cx="1429109" cy="461665"/>
          </a:xfrm>
          <a:prstGeom prst="rect">
            <a:avLst/>
          </a:prstGeom>
          <a:noFill/>
        </p:spPr>
        <p:txBody>
          <a:bodyPr wrap="none" rtlCol="0">
            <a:spAutoFit/>
          </a:bodyPr>
          <a:lstStyle/>
          <a:p>
            <a:r>
              <a:rPr lang="es-ES" sz="2400" dirty="0" smtClean="0"/>
              <a:t>24 puntos</a:t>
            </a:r>
            <a:endParaRPr lang="es-ES" sz="2400" dirty="0"/>
          </a:p>
        </p:txBody>
      </p:sp>
      <p:sp>
        <p:nvSpPr>
          <p:cNvPr id="9" name="37 CuadroTexto"/>
          <p:cNvSpPr txBox="1"/>
          <p:nvPr/>
        </p:nvSpPr>
        <p:spPr>
          <a:xfrm>
            <a:off x="334579" y="1054477"/>
            <a:ext cx="2052998" cy="646331"/>
          </a:xfrm>
          <a:prstGeom prst="rect">
            <a:avLst/>
          </a:prstGeom>
          <a:noFill/>
        </p:spPr>
        <p:txBody>
          <a:bodyPr wrap="none" rtlCol="0">
            <a:spAutoFit/>
          </a:bodyPr>
          <a:lstStyle/>
          <a:p>
            <a:r>
              <a:rPr lang="es-ES" sz="3600" dirty="0" smtClean="0"/>
              <a:t>36 puntos</a:t>
            </a:r>
            <a:endParaRPr lang="es-ES" sz="3600" dirty="0"/>
          </a:p>
        </p:txBody>
      </p:sp>
      <p:sp>
        <p:nvSpPr>
          <p:cNvPr id="12" name="CuadroTexto 11"/>
          <p:cNvSpPr txBox="1"/>
          <p:nvPr/>
        </p:nvSpPr>
        <p:spPr>
          <a:xfrm>
            <a:off x="3718560" y="1019637"/>
            <a:ext cx="5230368" cy="646331"/>
          </a:xfrm>
          <a:prstGeom prst="rect">
            <a:avLst/>
          </a:prstGeom>
          <a:noFill/>
          <a:ln w="25400">
            <a:solidFill>
              <a:srgbClr val="FF0000"/>
            </a:solidFill>
          </a:ln>
        </p:spPr>
        <p:txBody>
          <a:bodyPr wrap="square" rtlCol="0">
            <a:spAutoFit/>
          </a:bodyPr>
          <a:lstStyle/>
          <a:p>
            <a:r>
              <a:rPr lang="es-ES_tradnl" dirty="0" smtClean="0"/>
              <a:t>Nunca pegue directamente de un manuscrito a una </a:t>
            </a:r>
            <a:r>
              <a:rPr lang="es-ES_tradnl" dirty="0" err="1" smtClean="0"/>
              <a:t>presentaci</a:t>
            </a:r>
            <a:r>
              <a:rPr lang="es-ES" dirty="0" err="1" smtClean="0"/>
              <a:t>ón</a:t>
            </a:r>
            <a:endParaRPr lang="es-ES_tradnl" dirty="0"/>
          </a:p>
        </p:txBody>
      </p:sp>
    </p:spTree>
    <p:extLst>
      <p:ext uri="{BB962C8B-B14F-4D97-AF65-F5344CB8AC3E}">
        <p14:creationId xmlns:p14="http://schemas.microsoft.com/office/powerpoint/2010/main" val="19353595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Otro ejemplo de lo que no se debe hacer.</a:t>
            </a:r>
            <a:endParaRPr lang="es-ES_tradnl" dirty="0"/>
          </a:p>
        </p:txBody>
      </p:sp>
      <p:pic>
        <p:nvPicPr>
          <p:cNvPr id="3" name="Picture 3"/>
          <p:cNvPicPr>
            <a:picLocks noChangeAspect="1" noChangeArrowheads="1"/>
          </p:cNvPicPr>
          <p:nvPr/>
        </p:nvPicPr>
        <p:blipFill>
          <a:blip r:embed="rId2"/>
          <a:srcRect/>
          <a:stretch>
            <a:fillRect/>
          </a:stretch>
        </p:blipFill>
        <p:spPr bwMode="auto">
          <a:xfrm>
            <a:off x="837312" y="962430"/>
            <a:ext cx="8561867" cy="5714706"/>
          </a:xfrm>
          <a:prstGeom prst="rect">
            <a:avLst/>
          </a:prstGeom>
          <a:solidFill>
            <a:schemeClr val="bg1"/>
          </a:solidFill>
          <a:ln w="22225">
            <a:solidFill>
              <a:schemeClr val="tx1"/>
            </a:solidFill>
            <a:miter lim="800000"/>
            <a:headEnd/>
            <a:tailEnd/>
          </a:ln>
          <a:effectLst/>
        </p:spPr>
      </p:pic>
    </p:spTree>
    <p:extLst>
      <p:ext uri="{BB962C8B-B14F-4D97-AF65-F5344CB8AC3E}">
        <p14:creationId xmlns:p14="http://schemas.microsoft.com/office/powerpoint/2010/main" val="5810539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Enfatice los puntos clave en gráficos</a:t>
            </a:r>
            <a:endParaRPr lang="es-ES_tradnl" dirty="0"/>
          </a:p>
        </p:txBody>
      </p:sp>
      <p:pic>
        <p:nvPicPr>
          <p:cNvPr id="3" name="Imagen 2"/>
          <p:cNvPicPr/>
          <p:nvPr/>
        </p:nvPicPr>
        <p:blipFill>
          <a:blip r:embed="rId2"/>
          <a:srcRect/>
          <a:stretch>
            <a:fillRect/>
          </a:stretch>
        </p:blipFill>
        <p:spPr bwMode="auto">
          <a:xfrm>
            <a:off x="4922874" y="575999"/>
            <a:ext cx="4916274" cy="4208652"/>
          </a:xfrm>
          <a:prstGeom prst="rect">
            <a:avLst/>
          </a:prstGeom>
          <a:noFill/>
          <a:ln w="9525">
            <a:noFill/>
            <a:miter lim="800000"/>
            <a:headEnd/>
            <a:tailEnd/>
          </a:ln>
        </p:spPr>
      </p:pic>
      <p:pic>
        <p:nvPicPr>
          <p:cNvPr id="4" name="Imagen 3"/>
          <p:cNvPicPr/>
          <p:nvPr/>
        </p:nvPicPr>
        <p:blipFill>
          <a:blip r:embed="rId3">
            <a:extLst>
              <a:ext uri="{28A0092B-C50C-407E-A947-70E740481C1C}">
                <a14:useLocalDpi xmlns:a14="http://schemas.microsoft.com/office/drawing/2010/main" val="0"/>
              </a:ext>
            </a:extLst>
          </a:blip>
          <a:srcRect/>
          <a:stretch>
            <a:fillRect/>
          </a:stretch>
        </p:blipFill>
        <p:spPr bwMode="auto">
          <a:xfrm>
            <a:off x="287999" y="5199321"/>
            <a:ext cx="9703696" cy="1309835"/>
          </a:xfrm>
          <a:prstGeom prst="rect">
            <a:avLst/>
          </a:prstGeom>
          <a:noFill/>
        </p:spPr>
      </p:pic>
    </p:spTree>
    <p:extLst>
      <p:ext uri="{BB962C8B-B14F-4D97-AF65-F5344CB8AC3E}">
        <p14:creationId xmlns:p14="http://schemas.microsoft.com/office/powerpoint/2010/main" val="6030116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Ejemplo de </a:t>
            </a:r>
            <a:r>
              <a:rPr lang="es-ES" dirty="0" smtClean="0"/>
              <a:t>énfasis por variación de tamaño</a:t>
            </a:r>
            <a:endParaRPr lang="es-ES_tradnl" dirty="0"/>
          </a:p>
        </p:txBody>
      </p:sp>
      <p:pic>
        <p:nvPicPr>
          <p:cNvPr id="4" name="Imagen 3"/>
          <p:cNvPicPr/>
          <p:nvPr/>
        </p:nvPicPr>
        <p:blipFill>
          <a:blip r:embed="rId2">
            <a:extLst>
              <a:ext uri="{28A0092B-C50C-407E-A947-70E740481C1C}">
                <a14:useLocalDpi xmlns:a14="http://schemas.microsoft.com/office/drawing/2010/main" val="0"/>
              </a:ext>
            </a:extLst>
          </a:blip>
          <a:srcRect/>
          <a:stretch>
            <a:fillRect/>
          </a:stretch>
        </p:blipFill>
        <p:spPr bwMode="auto">
          <a:xfrm>
            <a:off x="482282" y="2162810"/>
            <a:ext cx="9512935" cy="2532380"/>
          </a:xfrm>
          <a:prstGeom prst="rect">
            <a:avLst/>
          </a:prstGeom>
          <a:noFill/>
        </p:spPr>
      </p:pic>
    </p:spTree>
    <p:extLst>
      <p:ext uri="{BB962C8B-B14F-4D97-AF65-F5344CB8AC3E}">
        <p14:creationId xmlns:p14="http://schemas.microsoft.com/office/powerpoint/2010/main" val="5786443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Use diagramas que enfaticen el concepto que desea presentar</a:t>
            </a:r>
            <a:endParaRPr lang="es-ES_tradnl" dirty="0"/>
          </a:p>
        </p:txBody>
      </p:sp>
      <p:pic>
        <p:nvPicPr>
          <p:cNvPr id="3" name="Imagen 2"/>
          <p:cNvPicPr/>
          <p:nvPr/>
        </p:nvPicPr>
        <p:blipFill>
          <a:blip r:embed="rId2"/>
          <a:srcRect/>
          <a:stretch>
            <a:fillRect/>
          </a:stretch>
        </p:blipFill>
        <p:spPr bwMode="auto">
          <a:xfrm>
            <a:off x="3867149" y="1324452"/>
            <a:ext cx="5941377" cy="874077"/>
          </a:xfrm>
          <a:prstGeom prst="rect">
            <a:avLst/>
          </a:prstGeom>
          <a:noFill/>
          <a:ln w="9525">
            <a:noFill/>
            <a:miter lim="800000"/>
            <a:headEnd/>
            <a:tailEnd/>
          </a:ln>
        </p:spPr>
      </p:pic>
      <p:pic>
        <p:nvPicPr>
          <p:cNvPr id="4" name="Imagen 3"/>
          <p:cNvPicPr/>
          <p:nvPr/>
        </p:nvPicPr>
        <p:blipFill>
          <a:blip r:embed="rId3"/>
          <a:srcRect/>
          <a:stretch>
            <a:fillRect/>
          </a:stretch>
        </p:blipFill>
        <p:spPr bwMode="auto">
          <a:xfrm>
            <a:off x="3867149" y="2722318"/>
            <a:ext cx="5941377" cy="981093"/>
          </a:xfrm>
          <a:prstGeom prst="rect">
            <a:avLst/>
          </a:prstGeom>
          <a:noFill/>
          <a:ln w="9525">
            <a:noFill/>
            <a:miter lim="800000"/>
            <a:headEnd/>
            <a:tailEnd/>
          </a:ln>
        </p:spPr>
      </p:pic>
      <p:sp>
        <p:nvSpPr>
          <p:cNvPr id="5" name="CuadroTexto 4"/>
          <p:cNvSpPr txBox="1"/>
          <p:nvPr/>
        </p:nvSpPr>
        <p:spPr>
          <a:xfrm>
            <a:off x="390551" y="1324770"/>
            <a:ext cx="3272755" cy="369332"/>
          </a:xfrm>
          <a:prstGeom prst="rect">
            <a:avLst/>
          </a:prstGeom>
          <a:noFill/>
        </p:spPr>
        <p:txBody>
          <a:bodyPr wrap="none" rtlCol="0">
            <a:spAutoFit/>
          </a:bodyPr>
          <a:lstStyle/>
          <a:p>
            <a:r>
              <a:rPr lang="es-CO" b="1" u="sng" dirty="0"/>
              <a:t>DATOS REALES:</a:t>
            </a:r>
            <a:r>
              <a:rPr lang="es-CO" b="1" dirty="0"/>
              <a:t>   </a:t>
            </a:r>
            <a:r>
              <a:rPr lang="es-CO" b="1" dirty="0" smtClean="0"/>
              <a:t>COMPARACIÓN</a:t>
            </a:r>
            <a:endParaRPr lang="es-ES_tradnl" dirty="0"/>
          </a:p>
        </p:txBody>
      </p:sp>
      <p:sp>
        <p:nvSpPr>
          <p:cNvPr id="6" name="CuadroTexto 5"/>
          <p:cNvSpPr txBox="1"/>
          <p:nvPr/>
        </p:nvSpPr>
        <p:spPr>
          <a:xfrm>
            <a:off x="390551" y="2695556"/>
            <a:ext cx="2795445" cy="369332"/>
          </a:xfrm>
          <a:prstGeom prst="rect">
            <a:avLst/>
          </a:prstGeom>
          <a:noFill/>
        </p:spPr>
        <p:txBody>
          <a:bodyPr wrap="none" rtlCol="0">
            <a:spAutoFit/>
          </a:bodyPr>
          <a:lstStyle/>
          <a:p>
            <a:r>
              <a:rPr lang="es-CO" b="1" u="sng" dirty="0"/>
              <a:t>DATOS REALES:</a:t>
            </a:r>
            <a:r>
              <a:rPr lang="es-CO" b="1" dirty="0"/>
              <a:t> </a:t>
            </a:r>
            <a:r>
              <a:rPr lang="es-CO" b="1" dirty="0" smtClean="0"/>
              <a:t>TENDENCIA</a:t>
            </a:r>
            <a:endParaRPr lang="es-ES_tradnl" dirty="0"/>
          </a:p>
        </p:txBody>
      </p:sp>
      <p:sp>
        <p:nvSpPr>
          <p:cNvPr id="7" name="CuadroTexto 6"/>
          <p:cNvSpPr txBox="1"/>
          <p:nvPr/>
        </p:nvSpPr>
        <p:spPr>
          <a:xfrm>
            <a:off x="390551" y="4153495"/>
            <a:ext cx="3073918" cy="369332"/>
          </a:xfrm>
          <a:prstGeom prst="rect">
            <a:avLst/>
          </a:prstGeom>
          <a:noFill/>
        </p:spPr>
        <p:txBody>
          <a:bodyPr wrap="none" rtlCol="0">
            <a:spAutoFit/>
          </a:bodyPr>
          <a:lstStyle/>
          <a:p>
            <a:r>
              <a:rPr lang="es-CO" b="1" u="sng" dirty="0"/>
              <a:t>DATOS REALES:</a:t>
            </a:r>
            <a:r>
              <a:rPr lang="es-CO" b="1" dirty="0"/>
              <a:t> </a:t>
            </a:r>
            <a:r>
              <a:rPr lang="es-CO" b="1" dirty="0" smtClean="0"/>
              <a:t>DISTRIBUCIÓN</a:t>
            </a:r>
            <a:endParaRPr lang="es-ES_tradnl" dirty="0"/>
          </a:p>
        </p:txBody>
      </p:sp>
      <p:pic>
        <p:nvPicPr>
          <p:cNvPr id="8" name="Imagen 7"/>
          <p:cNvPicPr/>
          <p:nvPr/>
        </p:nvPicPr>
        <p:blipFill>
          <a:blip r:embed="rId4"/>
          <a:srcRect/>
          <a:stretch>
            <a:fillRect/>
          </a:stretch>
        </p:blipFill>
        <p:spPr bwMode="auto">
          <a:xfrm>
            <a:off x="3867149" y="4096345"/>
            <a:ext cx="5941378" cy="912674"/>
          </a:xfrm>
          <a:prstGeom prst="rect">
            <a:avLst/>
          </a:prstGeom>
          <a:noFill/>
          <a:ln w="9525">
            <a:noFill/>
            <a:miter lim="800000"/>
            <a:headEnd/>
            <a:tailEnd/>
          </a:ln>
        </p:spPr>
      </p:pic>
      <p:sp>
        <p:nvSpPr>
          <p:cNvPr id="9" name="CuadroTexto 8"/>
          <p:cNvSpPr txBox="1"/>
          <p:nvPr/>
        </p:nvSpPr>
        <p:spPr>
          <a:xfrm>
            <a:off x="390551" y="5410200"/>
            <a:ext cx="2651816" cy="369332"/>
          </a:xfrm>
          <a:prstGeom prst="rect">
            <a:avLst/>
          </a:prstGeom>
          <a:noFill/>
        </p:spPr>
        <p:txBody>
          <a:bodyPr wrap="none" rtlCol="0">
            <a:spAutoFit/>
          </a:bodyPr>
          <a:lstStyle/>
          <a:p>
            <a:r>
              <a:rPr lang="es-CO" b="1" u="sng" dirty="0"/>
              <a:t>DATOS REALES:</a:t>
            </a:r>
            <a:r>
              <a:rPr lang="es-CO" b="1" dirty="0"/>
              <a:t> </a:t>
            </a:r>
            <a:r>
              <a:rPr lang="es-CO" b="1" dirty="0" smtClean="0"/>
              <a:t>RELACIÓN</a:t>
            </a:r>
            <a:endParaRPr lang="es-ES_tradnl" dirty="0"/>
          </a:p>
        </p:txBody>
      </p:sp>
      <p:pic>
        <p:nvPicPr>
          <p:cNvPr id="10" name="Imagen 9"/>
          <p:cNvPicPr/>
          <p:nvPr/>
        </p:nvPicPr>
        <p:blipFill>
          <a:blip r:embed="rId5"/>
          <a:srcRect/>
          <a:stretch>
            <a:fillRect/>
          </a:stretch>
        </p:blipFill>
        <p:spPr bwMode="auto">
          <a:xfrm>
            <a:off x="3867149" y="5410200"/>
            <a:ext cx="3009901" cy="1134547"/>
          </a:xfrm>
          <a:prstGeom prst="rect">
            <a:avLst/>
          </a:prstGeom>
          <a:noFill/>
          <a:ln w="9525">
            <a:noFill/>
            <a:miter lim="800000"/>
            <a:headEnd/>
            <a:tailEnd/>
          </a:ln>
        </p:spPr>
      </p:pic>
    </p:spTree>
    <p:extLst>
      <p:ext uri="{BB962C8B-B14F-4D97-AF65-F5344CB8AC3E}">
        <p14:creationId xmlns:p14="http://schemas.microsoft.com/office/powerpoint/2010/main" val="340992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Use diagramas que sean fáciles de leer e interpretar</a:t>
            </a:r>
            <a:endParaRPr lang="es-ES_tradnl" dirty="0"/>
          </a:p>
        </p:txBody>
      </p:sp>
      <p:pic>
        <p:nvPicPr>
          <p:cNvPr id="3" name="Imagen 2"/>
          <p:cNvPicPr/>
          <p:nvPr/>
        </p:nvPicPr>
        <p:blipFill>
          <a:blip r:embed="rId2"/>
          <a:srcRect l="4462" t="8939"/>
          <a:stretch>
            <a:fillRect/>
          </a:stretch>
        </p:blipFill>
        <p:spPr bwMode="auto">
          <a:xfrm>
            <a:off x="2800350" y="2046287"/>
            <a:ext cx="6946900" cy="3001963"/>
          </a:xfrm>
          <a:prstGeom prst="rect">
            <a:avLst/>
          </a:prstGeom>
          <a:noFill/>
          <a:ln w="9525">
            <a:noFill/>
            <a:miter lim="800000"/>
            <a:headEnd/>
            <a:tailEnd/>
          </a:ln>
        </p:spPr>
      </p:pic>
    </p:spTree>
    <p:extLst>
      <p:ext uri="{BB962C8B-B14F-4D97-AF65-F5344CB8AC3E}">
        <p14:creationId xmlns:p14="http://schemas.microsoft.com/office/powerpoint/2010/main" val="6406415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Ejemplo de </a:t>
            </a:r>
            <a:r>
              <a:rPr lang="es-ES_tradnl" dirty="0" err="1" smtClean="0"/>
              <a:t>simplificaci</a:t>
            </a:r>
            <a:r>
              <a:rPr lang="es-ES" dirty="0" err="1" smtClean="0"/>
              <a:t>ón</a:t>
            </a:r>
            <a:r>
              <a:rPr lang="es-ES" dirty="0" smtClean="0"/>
              <a:t> de un diagrama</a:t>
            </a:r>
            <a:endParaRPr lang="es-ES_tradnl" dirty="0"/>
          </a:p>
        </p:txBody>
      </p:sp>
      <p:pic>
        <p:nvPicPr>
          <p:cNvPr id="3" name="Imagen 2"/>
          <p:cNvPicPr/>
          <p:nvPr/>
        </p:nvPicPr>
        <p:blipFill>
          <a:blip r:embed="rId2">
            <a:extLst>
              <a:ext uri="{28A0092B-C50C-407E-A947-70E740481C1C}">
                <a14:useLocalDpi xmlns:a14="http://schemas.microsoft.com/office/drawing/2010/main" val="0"/>
              </a:ext>
            </a:extLst>
          </a:blip>
          <a:srcRect/>
          <a:stretch>
            <a:fillRect/>
          </a:stretch>
        </p:blipFill>
        <p:spPr bwMode="auto">
          <a:xfrm>
            <a:off x="2349500" y="863998"/>
            <a:ext cx="7830820" cy="5892401"/>
          </a:xfrm>
          <a:prstGeom prst="rect">
            <a:avLst/>
          </a:prstGeom>
          <a:noFill/>
        </p:spPr>
      </p:pic>
    </p:spTree>
    <p:extLst>
      <p:ext uri="{BB962C8B-B14F-4D97-AF65-F5344CB8AC3E}">
        <p14:creationId xmlns:p14="http://schemas.microsoft.com/office/powerpoint/2010/main" val="21430057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_tradnl" dirty="0" err="1" smtClean="0"/>
              <a:t>The</a:t>
            </a:r>
            <a:r>
              <a:rPr lang="es-ES_tradnl" dirty="0" smtClean="0"/>
              <a:t>  </a:t>
            </a:r>
            <a:r>
              <a:rPr lang="es-ES_tradnl" sz="4000" b="1" dirty="0"/>
              <a:t>2015</a:t>
            </a:r>
            <a:r>
              <a:rPr lang="es-ES_tradnl" dirty="0"/>
              <a:t> </a:t>
            </a:r>
            <a:r>
              <a:rPr lang="es-ES_tradnl" dirty="0" smtClean="0"/>
              <a:t> Top </a:t>
            </a:r>
            <a:r>
              <a:rPr lang="es-ES_tradnl" dirty="0"/>
              <a:t>Ten </a:t>
            </a:r>
            <a:r>
              <a:rPr lang="es-ES_tradnl" dirty="0" err="1"/>
              <a:t>Programming</a:t>
            </a:r>
            <a:r>
              <a:rPr lang="es-ES_tradnl" dirty="0"/>
              <a:t> </a:t>
            </a:r>
            <a:r>
              <a:rPr lang="es-ES_tradnl" dirty="0" err="1" smtClean="0"/>
              <a:t>Languages</a:t>
            </a:r>
            <a:r>
              <a:rPr lang="es-ES_tradnl" dirty="0" smtClean="0"/>
              <a:t> (IEEE </a:t>
            </a:r>
            <a:r>
              <a:rPr lang="es-ES_tradnl" dirty="0" err="1" smtClean="0"/>
              <a:t>Spectrum</a:t>
            </a:r>
            <a:r>
              <a:rPr lang="es-ES_tradnl" dirty="0" smtClean="0"/>
              <a:t>)</a:t>
            </a:r>
            <a:endParaRPr lang="es-ES_tradnl" dirty="0"/>
          </a:p>
        </p:txBody>
      </p:sp>
      <p:pic>
        <p:nvPicPr>
          <p:cNvPr id="3" name="Imagen 2"/>
          <p:cNvPicPr>
            <a:picLocks noChangeAspect="1"/>
          </p:cNvPicPr>
          <p:nvPr/>
        </p:nvPicPr>
        <p:blipFill>
          <a:blip r:embed="rId2"/>
          <a:stretch>
            <a:fillRect/>
          </a:stretch>
        </p:blipFill>
        <p:spPr>
          <a:xfrm>
            <a:off x="2084432" y="1106054"/>
            <a:ext cx="8010161" cy="4754418"/>
          </a:xfrm>
          <a:prstGeom prst="rect">
            <a:avLst/>
          </a:prstGeom>
        </p:spPr>
      </p:pic>
      <p:sp>
        <p:nvSpPr>
          <p:cNvPr id="4" name="Flecha derecha 3"/>
          <p:cNvSpPr/>
          <p:nvPr/>
        </p:nvSpPr>
        <p:spPr>
          <a:xfrm>
            <a:off x="748153" y="2770910"/>
            <a:ext cx="1260764" cy="3186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 name="Flecha derecha 4"/>
          <p:cNvSpPr/>
          <p:nvPr/>
        </p:nvSpPr>
        <p:spPr>
          <a:xfrm>
            <a:off x="748148" y="3671471"/>
            <a:ext cx="1260764" cy="3186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 name="CuadroTexto 5"/>
          <p:cNvSpPr txBox="1"/>
          <p:nvPr/>
        </p:nvSpPr>
        <p:spPr>
          <a:xfrm>
            <a:off x="4404601" y="6447015"/>
            <a:ext cx="5882399" cy="282398"/>
          </a:xfrm>
          <a:prstGeom prst="rect">
            <a:avLst/>
          </a:prstGeom>
          <a:noFill/>
        </p:spPr>
        <p:txBody>
          <a:bodyPr wrap="square" rtlCol="0">
            <a:spAutoFit/>
          </a:bodyPr>
          <a:lstStyle/>
          <a:p>
            <a:r>
              <a:rPr lang="es-ES_tradnl" sz="1200" dirty="0">
                <a:solidFill>
                  <a:schemeClr val="bg1">
                    <a:lumMod val="50000"/>
                  </a:schemeClr>
                </a:solidFill>
              </a:rPr>
              <a:t>http://</a:t>
            </a:r>
            <a:r>
              <a:rPr lang="es-ES_tradnl" sz="1200" dirty="0" err="1">
                <a:solidFill>
                  <a:schemeClr val="bg1">
                    <a:lumMod val="50000"/>
                  </a:schemeClr>
                </a:solidFill>
              </a:rPr>
              <a:t>spectrum.ieee.org</a:t>
            </a:r>
            <a:r>
              <a:rPr lang="es-ES_tradnl" sz="1200" dirty="0">
                <a:solidFill>
                  <a:schemeClr val="bg1">
                    <a:lumMod val="50000"/>
                  </a:schemeClr>
                </a:solidFill>
              </a:rPr>
              <a:t>/</a:t>
            </a:r>
            <a:r>
              <a:rPr lang="es-ES_tradnl" sz="1200" dirty="0" err="1">
                <a:solidFill>
                  <a:schemeClr val="bg1">
                    <a:lumMod val="50000"/>
                  </a:schemeClr>
                </a:solidFill>
              </a:rPr>
              <a:t>computing</a:t>
            </a:r>
            <a:r>
              <a:rPr lang="es-ES_tradnl" sz="1200" dirty="0">
                <a:solidFill>
                  <a:schemeClr val="bg1">
                    <a:lumMod val="50000"/>
                  </a:schemeClr>
                </a:solidFill>
              </a:rPr>
              <a:t>/software/the-2015-top-ten-programming-languages</a:t>
            </a:r>
          </a:p>
        </p:txBody>
      </p:sp>
    </p:spTree>
    <p:extLst>
      <p:ext uri="{BB962C8B-B14F-4D97-AF65-F5344CB8AC3E}">
        <p14:creationId xmlns:p14="http://schemas.microsoft.com/office/powerpoint/2010/main" val="131856625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Malas y buenas decisiones sobre la presentación</a:t>
            </a:r>
            <a:r>
              <a:rPr lang="es-ES" dirty="0" smtClean="0"/>
              <a:t> de datos</a:t>
            </a:r>
            <a:endParaRPr lang="es-ES_tradnl"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646" y="1098200"/>
            <a:ext cx="7570670" cy="27762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1529" y="4113633"/>
            <a:ext cx="6818768" cy="25501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42897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Diagramas explicativos</a:t>
            </a:r>
            <a:endParaRPr lang="es-ES_tradnl"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192" y="863999"/>
            <a:ext cx="5112246" cy="3831723"/>
          </a:xfrm>
          <a:prstGeom prst="rect">
            <a:avLst/>
          </a:prstGeom>
          <a:noFill/>
          <a:ln w="25400">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Lst>
        </p:spPr>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1970" y="2784770"/>
            <a:ext cx="5079497" cy="3821904"/>
          </a:xfrm>
          <a:prstGeom prst="rect">
            <a:avLst/>
          </a:prstGeom>
          <a:noFill/>
          <a:ln w="25400">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xmlns="">
                <a:solidFill>
                  <a:schemeClr val="accent1"/>
                </a:solidFill>
              </a14:hiddenFill>
            </a:ext>
          </a:extLst>
        </p:spPr>
      </p:pic>
    </p:spTree>
    <p:extLst>
      <p:ext uri="{BB962C8B-B14F-4D97-AF65-F5344CB8AC3E}">
        <p14:creationId xmlns:p14="http://schemas.microsoft.com/office/powerpoint/2010/main" val="1940855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87998" y="101600"/>
            <a:ext cx="5947701" cy="1181100"/>
          </a:xfrm>
        </p:spPr>
        <p:txBody>
          <a:bodyPr>
            <a:noAutofit/>
          </a:bodyPr>
          <a:lstStyle/>
          <a:p>
            <a:r>
              <a:rPr lang="es-ES" dirty="0" smtClean="0"/>
              <a:t>Las componentes claves de una presentación en data </a:t>
            </a:r>
            <a:r>
              <a:rPr lang="es-ES" dirty="0" err="1" smtClean="0"/>
              <a:t>storytelling</a:t>
            </a:r>
            <a:r>
              <a:rPr lang="es-ES" dirty="0" smtClean="0"/>
              <a:t>:</a:t>
            </a:r>
            <a:endParaRPr lang="es-ES" dirty="0"/>
          </a:p>
        </p:txBody>
      </p:sp>
      <p:pic>
        <p:nvPicPr>
          <p:cNvPr id="3" name="Imagen 2"/>
          <p:cNvPicPr>
            <a:picLocks noChangeAspect="1"/>
          </p:cNvPicPr>
          <p:nvPr/>
        </p:nvPicPr>
        <p:blipFill rotWithShape="1">
          <a:blip r:embed="rId2"/>
          <a:srcRect l="2923" r="4386"/>
          <a:stretch/>
        </p:blipFill>
        <p:spPr>
          <a:xfrm>
            <a:off x="83193" y="3341581"/>
            <a:ext cx="6998091" cy="2550672"/>
          </a:xfrm>
          <a:prstGeom prst="rect">
            <a:avLst/>
          </a:prstGeom>
        </p:spPr>
      </p:pic>
      <p:pic>
        <p:nvPicPr>
          <p:cNvPr id="4" name="Imagen 3"/>
          <p:cNvPicPr>
            <a:picLocks noChangeAspect="1"/>
          </p:cNvPicPr>
          <p:nvPr/>
        </p:nvPicPr>
        <p:blipFill>
          <a:blip r:embed="rId3"/>
          <a:stretch>
            <a:fillRect/>
          </a:stretch>
        </p:blipFill>
        <p:spPr>
          <a:xfrm>
            <a:off x="7327169" y="3328881"/>
            <a:ext cx="2959831" cy="2729018"/>
          </a:xfrm>
          <a:prstGeom prst="rect">
            <a:avLst/>
          </a:prstGeom>
        </p:spPr>
      </p:pic>
      <p:sp>
        <p:nvSpPr>
          <p:cNvPr id="7" name="CuadroTexto 6"/>
          <p:cNvSpPr txBox="1"/>
          <p:nvPr/>
        </p:nvSpPr>
        <p:spPr>
          <a:xfrm>
            <a:off x="2099758" y="4247055"/>
            <a:ext cx="567784" cy="1015663"/>
          </a:xfrm>
          <a:prstGeom prst="rect">
            <a:avLst/>
          </a:prstGeom>
          <a:noFill/>
        </p:spPr>
        <p:txBody>
          <a:bodyPr wrap="none" rtlCol="0">
            <a:spAutoFit/>
          </a:bodyPr>
          <a:lstStyle/>
          <a:p>
            <a:r>
              <a:rPr lang="es-ES_tradnl" sz="6000" b="1" dirty="0" smtClean="0"/>
              <a:t>+</a:t>
            </a:r>
            <a:endParaRPr lang="es-ES_tradnl" sz="6000" b="1" dirty="0"/>
          </a:p>
        </p:txBody>
      </p:sp>
      <p:sp>
        <p:nvSpPr>
          <p:cNvPr id="9" name="CuadroTexto 8"/>
          <p:cNvSpPr txBox="1"/>
          <p:nvPr/>
        </p:nvSpPr>
        <p:spPr>
          <a:xfrm>
            <a:off x="4590521" y="4247054"/>
            <a:ext cx="567784" cy="1015663"/>
          </a:xfrm>
          <a:prstGeom prst="rect">
            <a:avLst/>
          </a:prstGeom>
          <a:noFill/>
        </p:spPr>
        <p:txBody>
          <a:bodyPr wrap="none" rtlCol="0">
            <a:spAutoFit/>
          </a:bodyPr>
          <a:lstStyle/>
          <a:p>
            <a:r>
              <a:rPr lang="es-ES_tradnl" sz="6000" b="1" dirty="0" smtClean="0"/>
              <a:t>+</a:t>
            </a:r>
            <a:endParaRPr lang="es-ES_tradnl" sz="6000" b="1" dirty="0"/>
          </a:p>
        </p:txBody>
      </p:sp>
      <p:sp>
        <p:nvSpPr>
          <p:cNvPr id="10" name="CuadroTexto 9"/>
          <p:cNvSpPr txBox="1"/>
          <p:nvPr/>
        </p:nvSpPr>
        <p:spPr>
          <a:xfrm>
            <a:off x="6989362" y="4108781"/>
            <a:ext cx="567784" cy="1015663"/>
          </a:xfrm>
          <a:prstGeom prst="rect">
            <a:avLst/>
          </a:prstGeom>
          <a:noFill/>
        </p:spPr>
        <p:txBody>
          <a:bodyPr wrap="none" rtlCol="0">
            <a:spAutoFit/>
          </a:bodyPr>
          <a:lstStyle/>
          <a:p>
            <a:r>
              <a:rPr lang="es-ES_tradnl" sz="6000" b="1" dirty="0" smtClean="0"/>
              <a:t>=</a:t>
            </a:r>
            <a:endParaRPr lang="es-ES_tradnl" sz="6000" b="1" dirty="0"/>
          </a:p>
        </p:txBody>
      </p:sp>
      <p:sp>
        <p:nvSpPr>
          <p:cNvPr id="11" name="CuadroTexto 10"/>
          <p:cNvSpPr txBox="1"/>
          <p:nvPr/>
        </p:nvSpPr>
        <p:spPr>
          <a:xfrm>
            <a:off x="830383" y="1085709"/>
            <a:ext cx="7551617" cy="1754326"/>
          </a:xfrm>
          <a:prstGeom prst="rect">
            <a:avLst/>
          </a:prstGeom>
          <a:noFill/>
        </p:spPr>
        <p:txBody>
          <a:bodyPr wrap="square" rtlCol="0">
            <a:spAutoFit/>
          </a:bodyPr>
          <a:lstStyle/>
          <a:p>
            <a:pPr marL="285750" indent="-285750">
              <a:lnSpc>
                <a:spcPct val="150000"/>
              </a:lnSpc>
              <a:buFont typeface="Arial" charset="0"/>
              <a:buChar char="•"/>
            </a:pPr>
            <a:r>
              <a:rPr lang="es-ES_tradnl" sz="2400" b="1" smtClean="0"/>
              <a:t>Datos y hechos</a:t>
            </a:r>
            <a:endParaRPr lang="es-ES_tradnl" sz="2400" b="1" dirty="0" smtClean="0"/>
          </a:p>
          <a:p>
            <a:pPr marL="285750" indent="-285750">
              <a:lnSpc>
                <a:spcPct val="150000"/>
              </a:lnSpc>
              <a:buFont typeface="Arial" charset="0"/>
              <a:buChar char="•"/>
            </a:pPr>
            <a:r>
              <a:rPr lang="es-ES_tradnl" sz="2400" b="1" dirty="0" smtClean="0"/>
              <a:t>Narrativa (</a:t>
            </a:r>
            <a:r>
              <a:rPr lang="es-ES_tradnl" sz="2400" b="1" dirty="0" err="1" smtClean="0"/>
              <a:t>preparaci</a:t>
            </a:r>
            <a:r>
              <a:rPr lang="es-ES" sz="2400" b="1" dirty="0" err="1" smtClean="0"/>
              <a:t>ón</a:t>
            </a:r>
            <a:r>
              <a:rPr lang="es-ES" sz="2400" b="1" dirty="0" smtClean="0"/>
              <a:t> + presentación)</a:t>
            </a:r>
            <a:endParaRPr lang="es-ES_tradnl" sz="2400" b="1" dirty="0" smtClean="0"/>
          </a:p>
          <a:p>
            <a:pPr marL="285750" indent="-285750">
              <a:lnSpc>
                <a:spcPct val="150000"/>
              </a:lnSpc>
              <a:buFont typeface="Arial" charset="0"/>
              <a:buChar char="•"/>
            </a:pPr>
            <a:r>
              <a:rPr lang="es-ES_tradnl" sz="2400" b="1" dirty="0" smtClean="0"/>
              <a:t>Ayudas visuales</a:t>
            </a:r>
          </a:p>
        </p:txBody>
      </p:sp>
      <p:sp>
        <p:nvSpPr>
          <p:cNvPr id="13" name="Rectángulo 12"/>
          <p:cNvSpPr/>
          <p:nvPr/>
        </p:nvSpPr>
        <p:spPr>
          <a:xfrm>
            <a:off x="2832248" y="6506993"/>
            <a:ext cx="7454752" cy="246221"/>
          </a:xfrm>
          <a:prstGeom prst="rect">
            <a:avLst/>
          </a:prstGeom>
        </p:spPr>
        <p:txBody>
          <a:bodyPr wrap="square">
            <a:spAutoFit/>
          </a:bodyPr>
          <a:lstStyle/>
          <a:p>
            <a:r>
              <a:rPr lang="es-ES_tradnl" sz="1000" dirty="0">
                <a:solidFill>
                  <a:schemeClr val="bg1">
                    <a:lumMod val="50000"/>
                  </a:schemeClr>
                </a:solidFill>
              </a:rPr>
              <a:t>http://</a:t>
            </a:r>
            <a:r>
              <a:rPr lang="es-ES_tradnl" sz="1000" dirty="0" err="1">
                <a:solidFill>
                  <a:schemeClr val="bg1">
                    <a:lumMod val="50000"/>
                  </a:schemeClr>
                </a:solidFill>
              </a:rPr>
              <a:t>www.forbes.com</a:t>
            </a:r>
            <a:r>
              <a:rPr lang="es-ES_tradnl" sz="1000" dirty="0">
                <a:solidFill>
                  <a:schemeClr val="bg1">
                    <a:lumMod val="50000"/>
                  </a:schemeClr>
                </a:solidFill>
              </a:rPr>
              <a:t>/</a:t>
            </a:r>
            <a:r>
              <a:rPr lang="es-ES_tradnl" sz="1000" dirty="0" err="1">
                <a:solidFill>
                  <a:schemeClr val="bg1">
                    <a:lumMod val="50000"/>
                  </a:schemeClr>
                </a:solidFill>
              </a:rPr>
              <a:t>sites</a:t>
            </a:r>
            <a:r>
              <a:rPr lang="es-ES_tradnl" sz="1000" dirty="0">
                <a:solidFill>
                  <a:schemeClr val="bg1">
                    <a:lumMod val="50000"/>
                  </a:schemeClr>
                </a:solidFill>
              </a:rPr>
              <a:t>/</a:t>
            </a:r>
            <a:r>
              <a:rPr lang="es-ES_tradnl" sz="1000" dirty="0" err="1">
                <a:solidFill>
                  <a:schemeClr val="bg1">
                    <a:lumMod val="50000"/>
                  </a:schemeClr>
                </a:solidFill>
              </a:rPr>
              <a:t>brentdykes</a:t>
            </a:r>
            <a:r>
              <a:rPr lang="es-ES_tradnl" sz="1000" dirty="0">
                <a:solidFill>
                  <a:schemeClr val="bg1">
                    <a:lumMod val="50000"/>
                  </a:schemeClr>
                </a:solidFill>
              </a:rPr>
              <a:t>/2016/03/31/data-storytelling-the-essential-data-science-skill-everyone-needs/2/#7fb24056672f</a:t>
            </a:r>
          </a:p>
        </p:txBody>
      </p:sp>
      <p:cxnSp>
        <p:nvCxnSpPr>
          <p:cNvPr id="15" name="Conector recto de flecha 14"/>
          <p:cNvCxnSpPr/>
          <p:nvPr/>
        </p:nvCxnSpPr>
        <p:spPr>
          <a:xfrm>
            <a:off x="559190" y="1131781"/>
            <a:ext cx="0" cy="203132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CuadroTexto 4"/>
          <p:cNvSpPr txBox="1"/>
          <p:nvPr/>
        </p:nvSpPr>
        <p:spPr>
          <a:xfrm>
            <a:off x="5843240" y="912146"/>
            <a:ext cx="3914077" cy="2123658"/>
          </a:xfrm>
          <a:prstGeom prst="rect">
            <a:avLst/>
          </a:prstGeom>
          <a:noFill/>
        </p:spPr>
        <p:txBody>
          <a:bodyPr wrap="square" rtlCol="0">
            <a:spAutoFit/>
          </a:bodyPr>
          <a:lstStyle/>
          <a:p>
            <a:pPr algn="ctr"/>
            <a:r>
              <a:rPr lang="es-ES_tradnl" sz="4400" b="1" dirty="0" smtClean="0">
                <a:solidFill>
                  <a:schemeClr val="bg1">
                    <a:lumMod val="65000"/>
                  </a:schemeClr>
                </a:solidFill>
              </a:rPr>
              <a:t>Sentimientos </a:t>
            </a:r>
          </a:p>
          <a:p>
            <a:pPr algn="ctr"/>
            <a:r>
              <a:rPr lang="es-ES_tradnl" sz="4400" b="1" dirty="0" smtClean="0">
                <a:solidFill>
                  <a:schemeClr val="bg1">
                    <a:lumMod val="65000"/>
                  </a:schemeClr>
                </a:solidFill>
              </a:rPr>
              <a:t>Y </a:t>
            </a:r>
          </a:p>
          <a:p>
            <a:pPr algn="ctr"/>
            <a:r>
              <a:rPr lang="es-ES_tradnl" sz="4400" b="1" dirty="0" smtClean="0">
                <a:solidFill>
                  <a:schemeClr val="bg1">
                    <a:lumMod val="65000"/>
                  </a:schemeClr>
                </a:solidFill>
              </a:rPr>
              <a:t>Emociones</a:t>
            </a:r>
            <a:endParaRPr lang="es-ES_tradnl" sz="4400" b="1" dirty="0">
              <a:solidFill>
                <a:schemeClr val="bg1">
                  <a:lumMod val="65000"/>
                </a:schemeClr>
              </a:solidFill>
            </a:endParaRPr>
          </a:p>
        </p:txBody>
      </p:sp>
    </p:spTree>
    <p:extLst>
      <p:ext uri="{BB962C8B-B14F-4D97-AF65-F5344CB8AC3E}">
        <p14:creationId xmlns:p14="http://schemas.microsoft.com/office/powerpoint/2010/main" val="10705018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Use el </a:t>
            </a:r>
            <a:r>
              <a:rPr lang="es-ES" dirty="0" smtClean="0"/>
              <a:t>énfasis en los diagramas</a:t>
            </a:r>
            <a:endParaRPr lang="es-ES_tradnl" dirty="0"/>
          </a:p>
        </p:txBody>
      </p:sp>
      <p:pic>
        <p:nvPicPr>
          <p:cNvPr id="3" name="Imagen 2"/>
          <p:cNvPicPr/>
          <p:nvPr/>
        </p:nvPicPr>
        <p:blipFill>
          <a:blip r:embed="rId2">
            <a:extLst>
              <a:ext uri="{28A0092B-C50C-407E-A947-70E740481C1C}">
                <a14:useLocalDpi xmlns:a14="http://schemas.microsoft.com/office/drawing/2010/main" val="0"/>
              </a:ext>
            </a:extLst>
          </a:blip>
          <a:srcRect/>
          <a:stretch>
            <a:fillRect/>
          </a:stretch>
        </p:blipFill>
        <p:spPr bwMode="auto">
          <a:xfrm>
            <a:off x="1688375" y="1349204"/>
            <a:ext cx="8377555" cy="5180330"/>
          </a:xfrm>
          <a:prstGeom prst="rect">
            <a:avLst/>
          </a:prstGeom>
          <a:noFill/>
        </p:spPr>
      </p:pic>
    </p:spTree>
    <p:extLst>
      <p:ext uri="{BB962C8B-B14F-4D97-AF65-F5344CB8AC3E}">
        <p14:creationId xmlns:p14="http://schemas.microsoft.com/office/powerpoint/2010/main" val="14632574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Ejemplos</a:t>
            </a:r>
            <a:endParaRPr lang="es-ES_tradnl" dirty="0"/>
          </a:p>
        </p:txBody>
      </p:sp>
      <p:pic>
        <p:nvPicPr>
          <p:cNvPr id="3" name="Imagen 2"/>
          <p:cNvPicPr>
            <a:picLocks noChangeAspect="1"/>
          </p:cNvPicPr>
          <p:nvPr/>
        </p:nvPicPr>
        <p:blipFill>
          <a:blip r:embed="rId2"/>
          <a:stretch>
            <a:fillRect/>
          </a:stretch>
        </p:blipFill>
        <p:spPr>
          <a:xfrm>
            <a:off x="2954304" y="468351"/>
            <a:ext cx="6151946" cy="5832088"/>
          </a:xfrm>
          <a:prstGeom prst="rect">
            <a:avLst/>
          </a:prstGeom>
        </p:spPr>
      </p:pic>
      <p:sp>
        <p:nvSpPr>
          <p:cNvPr id="4" name="CuadroTexto 3"/>
          <p:cNvSpPr txBox="1"/>
          <p:nvPr/>
        </p:nvSpPr>
        <p:spPr>
          <a:xfrm>
            <a:off x="7532382" y="6452737"/>
            <a:ext cx="2585003" cy="276999"/>
          </a:xfrm>
          <a:prstGeom prst="rect">
            <a:avLst/>
          </a:prstGeom>
          <a:noFill/>
        </p:spPr>
        <p:txBody>
          <a:bodyPr wrap="none" rtlCol="0">
            <a:spAutoFit/>
          </a:bodyPr>
          <a:lstStyle/>
          <a:p>
            <a:r>
              <a:rPr lang="es-ES_tradnl" sz="1200" dirty="0">
                <a:solidFill>
                  <a:schemeClr val="bg1">
                    <a:lumMod val="50000"/>
                  </a:schemeClr>
                </a:solidFill>
              </a:rPr>
              <a:t>http://</a:t>
            </a:r>
            <a:r>
              <a:rPr lang="es-ES_tradnl" sz="1200" dirty="0" err="1" smtClean="0">
                <a:solidFill>
                  <a:schemeClr val="bg1">
                    <a:lumMod val="50000"/>
                  </a:schemeClr>
                </a:solidFill>
              </a:rPr>
              <a:t>www.storytellingwithdata.com</a:t>
            </a:r>
            <a:r>
              <a:rPr lang="es-ES_tradnl" sz="1200" dirty="0" smtClean="0">
                <a:solidFill>
                  <a:schemeClr val="bg1">
                    <a:lumMod val="50000"/>
                  </a:schemeClr>
                </a:solidFill>
              </a:rPr>
              <a:t>/</a:t>
            </a:r>
            <a:endParaRPr lang="es-ES_tradnl" sz="1200" dirty="0">
              <a:solidFill>
                <a:schemeClr val="bg1">
                  <a:lumMod val="50000"/>
                </a:schemeClr>
              </a:solidFill>
            </a:endParaRPr>
          </a:p>
        </p:txBody>
      </p:sp>
    </p:spTree>
    <p:extLst>
      <p:ext uri="{BB962C8B-B14F-4D97-AF65-F5344CB8AC3E}">
        <p14:creationId xmlns:p14="http://schemas.microsoft.com/office/powerpoint/2010/main" val="3986960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Ejemplos</a:t>
            </a:r>
            <a:endParaRPr lang="es-ES_tradnl" dirty="0"/>
          </a:p>
        </p:txBody>
      </p:sp>
      <p:pic>
        <p:nvPicPr>
          <p:cNvPr id="3" name="Imagen 2"/>
          <p:cNvPicPr>
            <a:picLocks noChangeAspect="1"/>
          </p:cNvPicPr>
          <p:nvPr/>
        </p:nvPicPr>
        <p:blipFill>
          <a:blip r:embed="rId2"/>
          <a:stretch>
            <a:fillRect/>
          </a:stretch>
        </p:blipFill>
        <p:spPr>
          <a:xfrm>
            <a:off x="819150" y="1282700"/>
            <a:ext cx="8648700" cy="4292600"/>
          </a:xfrm>
          <a:prstGeom prst="rect">
            <a:avLst/>
          </a:prstGeom>
        </p:spPr>
      </p:pic>
      <p:sp>
        <p:nvSpPr>
          <p:cNvPr id="4" name="CuadroTexto 3"/>
          <p:cNvSpPr txBox="1"/>
          <p:nvPr/>
        </p:nvSpPr>
        <p:spPr>
          <a:xfrm>
            <a:off x="7532382" y="6452737"/>
            <a:ext cx="2585003" cy="276999"/>
          </a:xfrm>
          <a:prstGeom prst="rect">
            <a:avLst/>
          </a:prstGeom>
          <a:noFill/>
        </p:spPr>
        <p:txBody>
          <a:bodyPr wrap="none" rtlCol="0">
            <a:spAutoFit/>
          </a:bodyPr>
          <a:lstStyle/>
          <a:p>
            <a:r>
              <a:rPr lang="es-ES_tradnl" sz="1200" dirty="0">
                <a:solidFill>
                  <a:schemeClr val="bg1">
                    <a:lumMod val="50000"/>
                  </a:schemeClr>
                </a:solidFill>
              </a:rPr>
              <a:t>http://</a:t>
            </a:r>
            <a:r>
              <a:rPr lang="es-ES_tradnl" sz="1200" dirty="0" err="1" smtClean="0">
                <a:solidFill>
                  <a:schemeClr val="bg1">
                    <a:lumMod val="50000"/>
                  </a:schemeClr>
                </a:solidFill>
              </a:rPr>
              <a:t>www.storytellingwithdata.com</a:t>
            </a:r>
            <a:r>
              <a:rPr lang="es-ES_tradnl" sz="1200" dirty="0" smtClean="0">
                <a:solidFill>
                  <a:schemeClr val="bg1">
                    <a:lumMod val="50000"/>
                  </a:schemeClr>
                </a:solidFill>
              </a:rPr>
              <a:t>/</a:t>
            </a:r>
            <a:endParaRPr lang="es-ES_tradnl" sz="1200" dirty="0">
              <a:solidFill>
                <a:schemeClr val="bg1">
                  <a:lumMod val="50000"/>
                </a:schemeClr>
              </a:solidFill>
            </a:endParaRPr>
          </a:p>
        </p:txBody>
      </p:sp>
    </p:spTree>
    <p:extLst>
      <p:ext uri="{BB962C8B-B14F-4D97-AF65-F5344CB8AC3E}">
        <p14:creationId xmlns:p14="http://schemas.microsoft.com/office/powerpoint/2010/main" val="18730986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Ejemplos</a:t>
            </a:r>
            <a:endParaRPr lang="es-ES_tradnl" dirty="0"/>
          </a:p>
        </p:txBody>
      </p:sp>
      <p:pic>
        <p:nvPicPr>
          <p:cNvPr id="3" name="Imagen 2"/>
          <p:cNvPicPr>
            <a:picLocks noChangeAspect="1"/>
          </p:cNvPicPr>
          <p:nvPr/>
        </p:nvPicPr>
        <p:blipFill>
          <a:blip r:embed="rId2"/>
          <a:stretch>
            <a:fillRect/>
          </a:stretch>
        </p:blipFill>
        <p:spPr>
          <a:xfrm>
            <a:off x="3657600" y="75982"/>
            <a:ext cx="6517886" cy="1234052"/>
          </a:xfrm>
          <a:prstGeom prst="rect">
            <a:avLst/>
          </a:prstGeom>
        </p:spPr>
      </p:pic>
      <p:pic>
        <p:nvPicPr>
          <p:cNvPr id="4" name="Imagen 3"/>
          <p:cNvPicPr>
            <a:picLocks noChangeAspect="1"/>
          </p:cNvPicPr>
          <p:nvPr/>
        </p:nvPicPr>
        <p:blipFill>
          <a:blip r:embed="rId3"/>
          <a:stretch>
            <a:fillRect/>
          </a:stretch>
        </p:blipFill>
        <p:spPr>
          <a:xfrm>
            <a:off x="385751" y="1543501"/>
            <a:ext cx="6517886" cy="1038517"/>
          </a:xfrm>
          <a:prstGeom prst="rect">
            <a:avLst/>
          </a:prstGeom>
        </p:spPr>
      </p:pic>
      <p:pic>
        <p:nvPicPr>
          <p:cNvPr id="5" name="Imagen 4"/>
          <p:cNvPicPr>
            <a:picLocks noChangeAspect="1"/>
          </p:cNvPicPr>
          <p:nvPr/>
        </p:nvPicPr>
        <p:blipFill>
          <a:blip r:embed="rId4"/>
          <a:stretch>
            <a:fillRect/>
          </a:stretch>
        </p:blipFill>
        <p:spPr>
          <a:xfrm>
            <a:off x="3657600" y="2734478"/>
            <a:ext cx="6517885" cy="1038516"/>
          </a:xfrm>
          <a:prstGeom prst="rect">
            <a:avLst/>
          </a:prstGeom>
        </p:spPr>
      </p:pic>
      <p:pic>
        <p:nvPicPr>
          <p:cNvPr id="6" name="Imagen 5"/>
          <p:cNvPicPr>
            <a:picLocks noChangeAspect="1"/>
          </p:cNvPicPr>
          <p:nvPr/>
        </p:nvPicPr>
        <p:blipFill>
          <a:blip r:embed="rId5"/>
          <a:stretch>
            <a:fillRect/>
          </a:stretch>
        </p:blipFill>
        <p:spPr>
          <a:xfrm>
            <a:off x="242873" y="4023183"/>
            <a:ext cx="6517886" cy="1338339"/>
          </a:xfrm>
          <a:prstGeom prst="rect">
            <a:avLst/>
          </a:prstGeom>
        </p:spPr>
      </p:pic>
      <p:pic>
        <p:nvPicPr>
          <p:cNvPr id="7" name="Imagen 6"/>
          <p:cNvPicPr>
            <a:picLocks noChangeAspect="1"/>
          </p:cNvPicPr>
          <p:nvPr/>
        </p:nvPicPr>
        <p:blipFill>
          <a:blip r:embed="rId6"/>
          <a:stretch>
            <a:fillRect/>
          </a:stretch>
        </p:blipFill>
        <p:spPr>
          <a:xfrm>
            <a:off x="3657600" y="5469475"/>
            <a:ext cx="6629400" cy="1361236"/>
          </a:xfrm>
          <a:prstGeom prst="rect">
            <a:avLst/>
          </a:prstGeom>
        </p:spPr>
      </p:pic>
      <p:sp>
        <p:nvSpPr>
          <p:cNvPr id="12" name="CuadroTexto 11"/>
          <p:cNvSpPr txBox="1"/>
          <p:nvPr/>
        </p:nvSpPr>
        <p:spPr>
          <a:xfrm>
            <a:off x="0" y="6424163"/>
            <a:ext cx="2585003" cy="276999"/>
          </a:xfrm>
          <a:prstGeom prst="rect">
            <a:avLst/>
          </a:prstGeom>
          <a:noFill/>
        </p:spPr>
        <p:txBody>
          <a:bodyPr wrap="none" rtlCol="0">
            <a:spAutoFit/>
          </a:bodyPr>
          <a:lstStyle/>
          <a:p>
            <a:r>
              <a:rPr lang="es-ES_tradnl" sz="1200" dirty="0">
                <a:solidFill>
                  <a:schemeClr val="bg1">
                    <a:lumMod val="50000"/>
                  </a:schemeClr>
                </a:solidFill>
              </a:rPr>
              <a:t>http://</a:t>
            </a:r>
            <a:r>
              <a:rPr lang="es-ES_tradnl" sz="1200" dirty="0" err="1" smtClean="0">
                <a:solidFill>
                  <a:schemeClr val="bg1">
                    <a:lumMod val="50000"/>
                  </a:schemeClr>
                </a:solidFill>
              </a:rPr>
              <a:t>www.storytellingwithdata.com</a:t>
            </a:r>
            <a:r>
              <a:rPr lang="es-ES_tradnl" sz="1200" dirty="0" smtClean="0">
                <a:solidFill>
                  <a:schemeClr val="bg1">
                    <a:lumMod val="50000"/>
                  </a:schemeClr>
                </a:solidFill>
              </a:rPr>
              <a:t>/</a:t>
            </a:r>
            <a:endParaRPr lang="es-ES_tradnl" sz="1200" dirty="0">
              <a:solidFill>
                <a:schemeClr val="bg1">
                  <a:lumMod val="50000"/>
                </a:schemeClr>
              </a:solidFill>
            </a:endParaRPr>
          </a:p>
        </p:txBody>
      </p:sp>
    </p:spTree>
    <p:extLst>
      <p:ext uri="{BB962C8B-B14F-4D97-AF65-F5344CB8AC3E}">
        <p14:creationId xmlns:p14="http://schemas.microsoft.com/office/powerpoint/2010/main" val="14082519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Ejemplos</a:t>
            </a:r>
            <a:endParaRPr lang="es-ES_tradnl" dirty="0"/>
          </a:p>
        </p:txBody>
      </p:sp>
      <p:pic>
        <p:nvPicPr>
          <p:cNvPr id="3" name="Imagen 2"/>
          <p:cNvPicPr>
            <a:picLocks noChangeAspect="1"/>
          </p:cNvPicPr>
          <p:nvPr/>
        </p:nvPicPr>
        <p:blipFill>
          <a:blip r:embed="rId2"/>
          <a:stretch>
            <a:fillRect/>
          </a:stretch>
        </p:blipFill>
        <p:spPr>
          <a:xfrm>
            <a:off x="287998" y="857248"/>
            <a:ext cx="5126693" cy="2571751"/>
          </a:xfrm>
          <a:prstGeom prst="rect">
            <a:avLst/>
          </a:prstGeom>
        </p:spPr>
      </p:pic>
      <p:pic>
        <p:nvPicPr>
          <p:cNvPr id="4" name="Imagen 3"/>
          <p:cNvPicPr>
            <a:picLocks noChangeAspect="1"/>
          </p:cNvPicPr>
          <p:nvPr/>
        </p:nvPicPr>
        <p:blipFill>
          <a:blip r:embed="rId3"/>
          <a:stretch>
            <a:fillRect/>
          </a:stretch>
        </p:blipFill>
        <p:spPr>
          <a:xfrm>
            <a:off x="5401532" y="3257549"/>
            <a:ext cx="4764088" cy="3422538"/>
          </a:xfrm>
          <a:prstGeom prst="rect">
            <a:avLst/>
          </a:prstGeom>
        </p:spPr>
      </p:pic>
      <p:sp>
        <p:nvSpPr>
          <p:cNvPr id="5" name="CuadroTexto 4"/>
          <p:cNvSpPr txBox="1"/>
          <p:nvPr/>
        </p:nvSpPr>
        <p:spPr>
          <a:xfrm>
            <a:off x="7532382" y="6452737"/>
            <a:ext cx="2585003" cy="276999"/>
          </a:xfrm>
          <a:prstGeom prst="rect">
            <a:avLst/>
          </a:prstGeom>
          <a:noFill/>
        </p:spPr>
        <p:txBody>
          <a:bodyPr wrap="none" rtlCol="0">
            <a:spAutoFit/>
          </a:bodyPr>
          <a:lstStyle/>
          <a:p>
            <a:r>
              <a:rPr lang="es-ES_tradnl" sz="1200" dirty="0">
                <a:solidFill>
                  <a:schemeClr val="bg1">
                    <a:lumMod val="50000"/>
                  </a:schemeClr>
                </a:solidFill>
              </a:rPr>
              <a:t>http://</a:t>
            </a:r>
            <a:r>
              <a:rPr lang="es-ES_tradnl" sz="1200" dirty="0" err="1" smtClean="0">
                <a:solidFill>
                  <a:schemeClr val="bg1">
                    <a:lumMod val="50000"/>
                  </a:schemeClr>
                </a:solidFill>
              </a:rPr>
              <a:t>www.storytellingwithdata.com</a:t>
            </a:r>
            <a:r>
              <a:rPr lang="es-ES_tradnl" sz="1200" dirty="0" smtClean="0">
                <a:solidFill>
                  <a:schemeClr val="bg1">
                    <a:lumMod val="50000"/>
                  </a:schemeClr>
                </a:solidFill>
              </a:rPr>
              <a:t>/</a:t>
            </a:r>
            <a:endParaRPr lang="es-ES_tradnl" sz="1200" dirty="0">
              <a:solidFill>
                <a:schemeClr val="bg1">
                  <a:lumMod val="50000"/>
                </a:schemeClr>
              </a:solidFill>
            </a:endParaRPr>
          </a:p>
        </p:txBody>
      </p:sp>
    </p:spTree>
    <p:extLst>
      <p:ext uri="{BB962C8B-B14F-4D97-AF65-F5344CB8AC3E}">
        <p14:creationId xmlns:p14="http://schemas.microsoft.com/office/powerpoint/2010/main" val="4636054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Ejemplos</a:t>
            </a:r>
            <a:endParaRPr lang="es-ES_tradnl" dirty="0"/>
          </a:p>
        </p:txBody>
      </p:sp>
      <p:pic>
        <p:nvPicPr>
          <p:cNvPr id="3" name="Imagen 2"/>
          <p:cNvPicPr>
            <a:picLocks noChangeAspect="1"/>
          </p:cNvPicPr>
          <p:nvPr/>
        </p:nvPicPr>
        <p:blipFill>
          <a:blip r:embed="rId2"/>
          <a:stretch>
            <a:fillRect/>
          </a:stretch>
        </p:blipFill>
        <p:spPr>
          <a:xfrm>
            <a:off x="287999" y="1978430"/>
            <a:ext cx="4212564" cy="2717104"/>
          </a:xfrm>
          <a:prstGeom prst="rect">
            <a:avLst/>
          </a:prstGeom>
        </p:spPr>
      </p:pic>
      <p:pic>
        <p:nvPicPr>
          <p:cNvPr id="4" name="Imagen 3"/>
          <p:cNvPicPr>
            <a:picLocks noChangeAspect="1"/>
          </p:cNvPicPr>
          <p:nvPr/>
        </p:nvPicPr>
        <p:blipFill>
          <a:blip r:embed="rId3"/>
          <a:stretch>
            <a:fillRect/>
          </a:stretch>
        </p:blipFill>
        <p:spPr>
          <a:xfrm>
            <a:off x="6206299" y="1714505"/>
            <a:ext cx="3441700" cy="3429000"/>
          </a:xfrm>
          <a:prstGeom prst="rect">
            <a:avLst/>
          </a:prstGeom>
        </p:spPr>
      </p:pic>
      <p:sp>
        <p:nvSpPr>
          <p:cNvPr id="5" name="CuadroTexto 4"/>
          <p:cNvSpPr txBox="1"/>
          <p:nvPr/>
        </p:nvSpPr>
        <p:spPr>
          <a:xfrm>
            <a:off x="7532382" y="6452737"/>
            <a:ext cx="2585003" cy="276999"/>
          </a:xfrm>
          <a:prstGeom prst="rect">
            <a:avLst/>
          </a:prstGeom>
          <a:noFill/>
        </p:spPr>
        <p:txBody>
          <a:bodyPr wrap="none" rtlCol="0">
            <a:spAutoFit/>
          </a:bodyPr>
          <a:lstStyle/>
          <a:p>
            <a:r>
              <a:rPr lang="es-ES_tradnl" sz="1200" dirty="0">
                <a:solidFill>
                  <a:schemeClr val="bg1">
                    <a:lumMod val="50000"/>
                  </a:schemeClr>
                </a:solidFill>
              </a:rPr>
              <a:t>http://</a:t>
            </a:r>
            <a:r>
              <a:rPr lang="es-ES_tradnl" sz="1200" dirty="0" err="1" smtClean="0">
                <a:solidFill>
                  <a:schemeClr val="bg1">
                    <a:lumMod val="50000"/>
                  </a:schemeClr>
                </a:solidFill>
              </a:rPr>
              <a:t>www.storytellingwithdata.com</a:t>
            </a:r>
            <a:r>
              <a:rPr lang="es-ES_tradnl" sz="1200" dirty="0" smtClean="0">
                <a:solidFill>
                  <a:schemeClr val="bg1">
                    <a:lumMod val="50000"/>
                  </a:schemeClr>
                </a:solidFill>
              </a:rPr>
              <a:t>/</a:t>
            </a:r>
            <a:endParaRPr lang="es-ES_tradnl" sz="1200" dirty="0">
              <a:solidFill>
                <a:schemeClr val="bg1">
                  <a:lumMod val="50000"/>
                </a:schemeClr>
              </a:solidFill>
            </a:endParaRPr>
          </a:p>
        </p:txBody>
      </p:sp>
    </p:spTree>
    <p:extLst>
      <p:ext uri="{BB962C8B-B14F-4D97-AF65-F5344CB8AC3E}">
        <p14:creationId xmlns:p14="http://schemas.microsoft.com/office/powerpoint/2010/main" val="18096551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6547" y="287999"/>
            <a:ext cx="9360000" cy="576000"/>
          </a:xfrm>
        </p:spPr>
        <p:txBody>
          <a:bodyPr/>
          <a:lstStyle/>
          <a:p>
            <a:r>
              <a:rPr lang="es-ES_tradnl" dirty="0" smtClean="0"/>
              <a:t>Ejemplos</a:t>
            </a:r>
            <a:endParaRPr lang="es-ES_tradnl" dirty="0"/>
          </a:p>
        </p:txBody>
      </p:sp>
      <p:pic>
        <p:nvPicPr>
          <p:cNvPr id="3" name="Imagen 2"/>
          <p:cNvPicPr>
            <a:picLocks noChangeAspect="1"/>
          </p:cNvPicPr>
          <p:nvPr/>
        </p:nvPicPr>
        <p:blipFill>
          <a:blip r:embed="rId2"/>
          <a:stretch>
            <a:fillRect/>
          </a:stretch>
        </p:blipFill>
        <p:spPr>
          <a:xfrm>
            <a:off x="1428751" y="185737"/>
            <a:ext cx="8688386" cy="6200738"/>
          </a:xfrm>
          <a:prstGeom prst="rect">
            <a:avLst/>
          </a:prstGeom>
        </p:spPr>
      </p:pic>
      <p:sp>
        <p:nvSpPr>
          <p:cNvPr id="4" name="CuadroTexto 3"/>
          <p:cNvSpPr txBox="1"/>
          <p:nvPr/>
        </p:nvSpPr>
        <p:spPr>
          <a:xfrm>
            <a:off x="7532382" y="6467025"/>
            <a:ext cx="2585003" cy="276999"/>
          </a:xfrm>
          <a:prstGeom prst="rect">
            <a:avLst/>
          </a:prstGeom>
          <a:noFill/>
        </p:spPr>
        <p:txBody>
          <a:bodyPr wrap="none" rtlCol="0">
            <a:spAutoFit/>
          </a:bodyPr>
          <a:lstStyle/>
          <a:p>
            <a:r>
              <a:rPr lang="es-ES_tradnl" sz="1200" dirty="0">
                <a:solidFill>
                  <a:schemeClr val="bg1">
                    <a:lumMod val="50000"/>
                  </a:schemeClr>
                </a:solidFill>
              </a:rPr>
              <a:t>http://</a:t>
            </a:r>
            <a:r>
              <a:rPr lang="es-ES_tradnl" sz="1200" dirty="0" err="1" smtClean="0">
                <a:solidFill>
                  <a:schemeClr val="bg1">
                    <a:lumMod val="50000"/>
                  </a:schemeClr>
                </a:solidFill>
              </a:rPr>
              <a:t>www.storytellingwithdata.com</a:t>
            </a:r>
            <a:r>
              <a:rPr lang="es-ES_tradnl" sz="1200" dirty="0" smtClean="0">
                <a:solidFill>
                  <a:schemeClr val="bg1">
                    <a:lumMod val="50000"/>
                  </a:schemeClr>
                </a:solidFill>
              </a:rPr>
              <a:t>/</a:t>
            </a:r>
            <a:endParaRPr lang="es-ES_tradnl" sz="1200" dirty="0">
              <a:solidFill>
                <a:schemeClr val="bg1">
                  <a:lumMod val="50000"/>
                </a:schemeClr>
              </a:solidFill>
            </a:endParaRPr>
          </a:p>
        </p:txBody>
      </p:sp>
    </p:spTree>
    <p:extLst>
      <p:ext uri="{BB962C8B-B14F-4D97-AF65-F5344CB8AC3E}">
        <p14:creationId xmlns:p14="http://schemas.microsoft.com/office/powerpoint/2010/main" val="4439214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Ejemplos</a:t>
            </a:r>
            <a:endParaRPr lang="es-ES_tradnl" dirty="0"/>
          </a:p>
        </p:txBody>
      </p:sp>
      <p:pic>
        <p:nvPicPr>
          <p:cNvPr id="3" name="Imagen 2"/>
          <p:cNvPicPr>
            <a:picLocks noChangeAspect="1"/>
          </p:cNvPicPr>
          <p:nvPr/>
        </p:nvPicPr>
        <p:blipFill rotWithShape="1">
          <a:blip r:embed="rId2"/>
          <a:srcRect l="5522" t="46042" r="34269"/>
          <a:stretch/>
        </p:blipFill>
        <p:spPr>
          <a:xfrm>
            <a:off x="106198" y="805193"/>
            <a:ext cx="3899256" cy="2337131"/>
          </a:xfrm>
          <a:prstGeom prst="rect">
            <a:avLst/>
          </a:prstGeom>
        </p:spPr>
      </p:pic>
      <p:pic>
        <p:nvPicPr>
          <p:cNvPr id="4" name="Imagen 3"/>
          <p:cNvPicPr>
            <a:picLocks noChangeAspect="1"/>
          </p:cNvPicPr>
          <p:nvPr/>
        </p:nvPicPr>
        <p:blipFill rotWithShape="1">
          <a:blip r:embed="rId3"/>
          <a:srcRect l="5144" t="35043" r="35169"/>
          <a:stretch/>
        </p:blipFill>
        <p:spPr>
          <a:xfrm>
            <a:off x="5777611" y="423273"/>
            <a:ext cx="4114800" cy="2491047"/>
          </a:xfrm>
          <a:prstGeom prst="rect">
            <a:avLst/>
          </a:prstGeom>
        </p:spPr>
      </p:pic>
      <p:pic>
        <p:nvPicPr>
          <p:cNvPr id="5" name="Imagen 4"/>
          <p:cNvPicPr>
            <a:picLocks noChangeAspect="1"/>
          </p:cNvPicPr>
          <p:nvPr/>
        </p:nvPicPr>
        <p:blipFill rotWithShape="1">
          <a:blip r:embed="rId4"/>
          <a:srcRect l="6049" t="27425" r="36797" b="3372"/>
          <a:stretch/>
        </p:blipFill>
        <p:spPr>
          <a:xfrm>
            <a:off x="287999" y="3947121"/>
            <a:ext cx="4091000" cy="2420940"/>
          </a:xfrm>
          <a:prstGeom prst="rect">
            <a:avLst/>
          </a:prstGeom>
        </p:spPr>
      </p:pic>
      <p:pic>
        <p:nvPicPr>
          <p:cNvPr id="6" name="Imagen 5"/>
          <p:cNvPicPr>
            <a:picLocks noChangeAspect="1"/>
          </p:cNvPicPr>
          <p:nvPr/>
        </p:nvPicPr>
        <p:blipFill rotWithShape="1">
          <a:blip r:embed="rId5"/>
          <a:srcRect l="4964" t="36875" r="23232" b="2813"/>
          <a:stretch/>
        </p:blipFill>
        <p:spPr>
          <a:xfrm>
            <a:off x="4673234" y="3853984"/>
            <a:ext cx="5390627" cy="2620634"/>
          </a:xfrm>
          <a:prstGeom prst="rect">
            <a:avLst/>
          </a:prstGeom>
        </p:spPr>
      </p:pic>
      <p:cxnSp>
        <p:nvCxnSpPr>
          <p:cNvPr id="8" name="Conector recto de flecha 7"/>
          <p:cNvCxnSpPr>
            <a:stCxn id="3" idx="3"/>
          </p:cNvCxnSpPr>
          <p:nvPr/>
        </p:nvCxnSpPr>
        <p:spPr>
          <a:xfrm flipV="1">
            <a:off x="4005454" y="1668796"/>
            <a:ext cx="1772157" cy="304963"/>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ctor recto de flecha 8"/>
          <p:cNvCxnSpPr>
            <a:stCxn id="4" idx="2"/>
            <a:endCxn id="5" idx="0"/>
          </p:cNvCxnSpPr>
          <p:nvPr/>
        </p:nvCxnSpPr>
        <p:spPr>
          <a:xfrm flipH="1">
            <a:off x="2333499" y="2914320"/>
            <a:ext cx="5501512" cy="1032801"/>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p:cNvCxnSpPr/>
          <p:nvPr/>
        </p:nvCxnSpPr>
        <p:spPr>
          <a:xfrm flipV="1">
            <a:off x="3514725" y="5829300"/>
            <a:ext cx="1158509" cy="1428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CuadroTexto 14"/>
          <p:cNvSpPr txBox="1"/>
          <p:nvPr/>
        </p:nvSpPr>
        <p:spPr>
          <a:xfrm>
            <a:off x="7532382" y="6467025"/>
            <a:ext cx="2585003" cy="276999"/>
          </a:xfrm>
          <a:prstGeom prst="rect">
            <a:avLst/>
          </a:prstGeom>
          <a:noFill/>
        </p:spPr>
        <p:txBody>
          <a:bodyPr wrap="none" rtlCol="0">
            <a:spAutoFit/>
          </a:bodyPr>
          <a:lstStyle/>
          <a:p>
            <a:r>
              <a:rPr lang="es-ES_tradnl" sz="1200" dirty="0">
                <a:solidFill>
                  <a:schemeClr val="bg1">
                    <a:lumMod val="50000"/>
                  </a:schemeClr>
                </a:solidFill>
              </a:rPr>
              <a:t>http://</a:t>
            </a:r>
            <a:r>
              <a:rPr lang="es-ES_tradnl" sz="1200" dirty="0" err="1" smtClean="0">
                <a:solidFill>
                  <a:schemeClr val="bg1">
                    <a:lumMod val="50000"/>
                  </a:schemeClr>
                </a:solidFill>
              </a:rPr>
              <a:t>www.storytellingwithdata.com</a:t>
            </a:r>
            <a:r>
              <a:rPr lang="es-ES_tradnl" sz="1200" dirty="0" smtClean="0">
                <a:solidFill>
                  <a:schemeClr val="bg1">
                    <a:lumMod val="50000"/>
                  </a:schemeClr>
                </a:solidFill>
              </a:rPr>
              <a:t>/</a:t>
            </a:r>
            <a:endParaRPr lang="es-ES_tradnl" sz="1200" dirty="0">
              <a:solidFill>
                <a:schemeClr val="bg1">
                  <a:lumMod val="50000"/>
                </a:schemeClr>
              </a:solidFill>
            </a:endParaRPr>
          </a:p>
        </p:txBody>
      </p:sp>
    </p:spTree>
    <p:extLst>
      <p:ext uri="{BB962C8B-B14F-4D97-AF65-F5344CB8AC3E}">
        <p14:creationId xmlns:p14="http://schemas.microsoft.com/office/powerpoint/2010/main" val="17096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Ejemplo</a:t>
            </a:r>
            <a:endParaRPr lang="es-ES_tradnl" dirty="0"/>
          </a:p>
        </p:txBody>
      </p:sp>
      <p:pic>
        <p:nvPicPr>
          <p:cNvPr id="3" name="Imagen 2"/>
          <p:cNvPicPr>
            <a:picLocks noChangeAspect="1"/>
          </p:cNvPicPr>
          <p:nvPr/>
        </p:nvPicPr>
        <p:blipFill rotWithShape="1">
          <a:blip r:embed="rId2"/>
          <a:srcRect l="14316" t="54720" r="15196"/>
          <a:stretch/>
        </p:blipFill>
        <p:spPr>
          <a:xfrm>
            <a:off x="4967999" y="2025778"/>
            <a:ext cx="5157788" cy="2220893"/>
          </a:xfrm>
          <a:prstGeom prst="rect">
            <a:avLst/>
          </a:prstGeom>
        </p:spPr>
      </p:pic>
      <p:pic>
        <p:nvPicPr>
          <p:cNvPr id="4" name="Imagen 3"/>
          <p:cNvPicPr>
            <a:picLocks noChangeAspect="1"/>
          </p:cNvPicPr>
          <p:nvPr/>
        </p:nvPicPr>
        <p:blipFill rotWithShape="1">
          <a:blip r:embed="rId3"/>
          <a:srcRect l="4964" t="36875" r="23232" b="2813"/>
          <a:stretch/>
        </p:blipFill>
        <p:spPr>
          <a:xfrm>
            <a:off x="245136" y="1197104"/>
            <a:ext cx="4150156" cy="2017584"/>
          </a:xfrm>
          <a:prstGeom prst="rect">
            <a:avLst/>
          </a:prstGeom>
        </p:spPr>
      </p:pic>
      <p:pic>
        <p:nvPicPr>
          <p:cNvPr id="5" name="Imagen 4"/>
          <p:cNvPicPr>
            <a:picLocks noChangeAspect="1"/>
          </p:cNvPicPr>
          <p:nvPr/>
        </p:nvPicPr>
        <p:blipFill rotWithShape="1">
          <a:blip r:embed="rId4"/>
          <a:srcRect l="14844" t="35844" r="17305"/>
          <a:stretch/>
        </p:blipFill>
        <p:spPr>
          <a:xfrm>
            <a:off x="245137" y="4043362"/>
            <a:ext cx="4995502" cy="2228851"/>
          </a:xfrm>
          <a:prstGeom prst="rect">
            <a:avLst/>
          </a:prstGeom>
        </p:spPr>
      </p:pic>
      <p:cxnSp>
        <p:nvCxnSpPr>
          <p:cNvPr id="6" name="Conector recto de flecha 5"/>
          <p:cNvCxnSpPr>
            <a:stCxn id="4" idx="3"/>
          </p:cNvCxnSpPr>
          <p:nvPr/>
        </p:nvCxnSpPr>
        <p:spPr>
          <a:xfrm>
            <a:off x="4395292" y="2205896"/>
            <a:ext cx="572707" cy="157725"/>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7532382" y="6467025"/>
            <a:ext cx="2585003" cy="276999"/>
          </a:xfrm>
          <a:prstGeom prst="rect">
            <a:avLst/>
          </a:prstGeom>
          <a:noFill/>
        </p:spPr>
        <p:txBody>
          <a:bodyPr wrap="none" rtlCol="0">
            <a:spAutoFit/>
          </a:bodyPr>
          <a:lstStyle/>
          <a:p>
            <a:r>
              <a:rPr lang="es-ES_tradnl" sz="1200" dirty="0">
                <a:solidFill>
                  <a:schemeClr val="bg1">
                    <a:lumMod val="50000"/>
                  </a:schemeClr>
                </a:solidFill>
              </a:rPr>
              <a:t>http://</a:t>
            </a:r>
            <a:r>
              <a:rPr lang="es-ES_tradnl" sz="1200" dirty="0" err="1" smtClean="0">
                <a:solidFill>
                  <a:schemeClr val="bg1">
                    <a:lumMod val="50000"/>
                  </a:schemeClr>
                </a:solidFill>
              </a:rPr>
              <a:t>www.storytellingwithdata.com</a:t>
            </a:r>
            <a:r>
              <a:rPr lang="es-ES_tradnl" sz="1200" dirty="0" smtClean="0">
                <a:solidFill>
                  <a:schemeClr val="bg1">
                    <a:lumMod val="50000"/>
                  </a:schemeClr>
                </a:solidFill>
              </a:rPr>
              <a:t>/</a:t>
            </a:r>
            <a:endParaRPr lang="es-ES_tradnl" sz="1200" dirty="0">
              <a:solidFill>
                <a:schemeClr val="bg1">
                  <a:lumMod val="50000"/>
                </a:schemeClr>
              </a:solidFill>
            </a:endParaRPr>
          </a:p>
        </p:txBody>
      </p:sp>
      <p:cxnSp>
        <p:nvCxnSpPr>
          <p:cNvPr id="12" name="Conector recto de flecha 11"/>
          <p:cNvCxnSpPr/>
          <p:nvPr/>
        </p:nvCxnSpPr>
        <p:spPr>
          <a:xfrm flipH="1">
            <a:off x="3822586" y="3372413"/>
            <a:ext cx="1145413" cy="87425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82105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Ejemplo</a:t>
            </a:r>
            <a:endParaRPr lang="es-ES_tradnl" dirty="0"/>
          </a:p>
        </p:txBody>
      </p:sp>
      <p:pic>
        <p:nvPicPr>
          <p:cNvPr id="3" name="Imagen 2"/>
          <p:cNvPicPr>
            <a:picLocks noChangeAspect="1"/>
          </p:cNvPicPr>
          <p:nvPr/>
        </p:nvPicPr>
        <p:blipFill rotWithShape="1">
          <a:blip r:embed="rId2"/>
          <a:srcRect l="4297" t="15543" r="15723"/>
          <a:stretch/>
        </p:blipFill>
        <p:spPr>
          <a:xfrm>
            <a:off x="985837" y="863999"/>
            <a:ext cx="8415338" cy="5304025"/>
          </a:xfrm>
          <a:prstGeom prst="rect">
            <a:avLst/>
          </a:prstGeom>
        </p:spPr>
      </p:pic>
      <p:sp>
        <p:nvSpPr>
          <p:cNvPr id="4" name="CuadroTexto 3"/>
          <p:cNvSpPr txBox="1"/>
          <p:nvPr/>
        </p:nvSpPr>
        <p:spPr>
          <a:xfrm>
            <a:off x="7532382" y="6467025"/>
            <a:ext cx="2585003" cy="276999"/>
          </a:xfrm>
          <a:prstGeom prst="rect">
            <a:avLst/>
          </a:prstGeom>
          <a:noFill/>
        </p:spPr>
        <p:txBody>
          <a:bodyPr wrap="none" rtlCol="0">
            <a:spAutoFit/>
          </a:bodyPr>
          <a:lstStyle/>
          <a:p>
            <a:r>
              <a:rPr lang="es-ES_tradnl" sz="1200" dirty="0">
                <a:solidFill>
                  <a:schemeClr val="bg1">
                    <a:lumMod val="50000"/>
                  </a:schemeClr>
                </a:solidFill>
              </a:rPr>
              <a:t>http://</a:t>
            </a:r>
            <a:r>
              <a:rPr lang="es-ES_tradnl" sz="1200" dirty="0" err="1" smtClean="0">
                <a:solidFill>
                  <a:schemeClr val="bg1">
                    <a:lumMod val="50000"/>
                  </a:schemeClr>
                </a:solidFill>
              </a:rPr>
              <a:t>www.storytellingwithdata.com</a:t>
            </a:r>
            <a:r>
              <a:rPr lang="es-ES_tradnl" sz="1200" dirty="0" smtClean="0">
                <a:solidFill>
                  <a:schemeClr val="bg1">
                    <a:lumMod val="50000"/>
                  </a:schemeClr>
                </a:solidFill>
              </a:rPr>
              <a:t>/</a:t>
            </a:r>
            <a:endParaRPr lang="es-ES_tradnl" sz="1200" dirty="0">
              <a:solidFill>
                <a:schemeClr val="bg1">
                  <a:lumMod val="50000"/>
                </a:schemeClr>
              </a:solidFill>
            </a:endParaRPr>
          </a:p>
        </p:txBody>
      </p:sp>
    </p:spTree>
    <p:extLst>
      <p:ext uri="{BB962C8B-B14F-4D97-AF65-F5344CB8AC3E}">
        <p14:creationId xmlns:p14="http://schemas.microsoft.com/office/powerpoint/2010/main" val="1738658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Principales razones para fallar en una </a:t>
            </a:r>
            <a:r>
              <a:rPr lang="es-ES_tradnl" dirty="0" err="1" smtClean="0"/>
              <a:t>presentaci</a:t>
            </a:r>
            <a:r>
              <a:rPr lang="es-ES" dirty="0" err="1" smtClean="0"/>
              <a:t>ón</a:t>
            </a:r>
            <a:endParaRPr lang="es-ES_tradnl" dirty="0"/>
          </a:p>
        </p:txBody>
      </p:sp>
      <p:sp>
        <p:nvSpPr>
          <p:cNvPr id="3" name="CuadroTexto 2"/>
          <p:cNvSpPr txBox="1"/>
          <p:nvPr/>
        </p:nvSpPr>
        <p:spPr>
          <a:xfrm>
            <a:off x="2616200" y="1765300"/>
            <a:ext cx="6718300" cy="3477875"/>
          </a:xfrm>
          <a:prstGeom prst="rect">
            <a:avLst/>
          </a:prstGeom>
          <a:noFill/>
        </p:spPr>
        <p:txBody>
          <a:bodyPr wrap="square" rtlCol="0">
            <a:spAutoFit/>
          </a:bodyPr>
          <a:lstStyle/>
          <a:p>
            <a:pPr marL="285750" indent="-285750">
              <a:buFont typeface="Arial" charset="0"/>
              <a:buChar char="•"/>
            </a:pPr>
            <a:r>
              <a:rPr lang="es-ES_tradnl" sz="2000" dirty="0" smtClean="0"/>
              <a:t>No conoce (no se </a:t>
            </a:r>
            <a:r>
              <a:rPr lang="es-ES_tradnl" sz="2000" dirty="0" smtClean="0"/>
              <a:t>preparó</a:t>
            </a:r>
            <a:r>
              <a:rPr lang="es-ES" sz="2000" dirty="0" smtClean="0"/>
              <a:t>) </a:t>
            </a:r>
            <a:r>
              <a:rPr lang="es-ES" sz="2000" dirty="0" smtClean="0"/>
              <a:t>para su público.</a:t>
            </a:r>
          </a:p>
          <a:p>
            <a:pPr marL="285750" indent="-285750">
              <a:buFont typeface="Arial" charset="0"/>
              <a:buChar char="•"/>
            </a:pPr>
            <a:endParaRPr lang="es-ES" sz="2000" dirty="0"/>
          </a:p>
          <a:p>
            <a:pPr marL="285750" indent="-285750">
              <a:buFont typeface="Arial" charset="0"/>
              <a:buChar char="•"/>
            </a:pPr>
            <a:r>
              <a:rPr lang="es-ES" sz="2000" dirty="0" smtClean="0"/>
              <a:t>No estructuró de forma lógica su presentación.</a:t>
            </a:r>
          </a:p>
          <a:p>
            <a:pPr marL="285750" indent="-285750">
              <a:buFont typeface="Arial" charset="0"/>
              <a:buChar char="•"/>
            </a:pPr>
            <a:endParaRPr lang="es-ES" sz="2000" dirty="0"/>
          </a:p>
          <a:p>
            <a:pPr marL="285750" indent="-285750">
              <a:buFont typeface="Arial" charset="0"/>
              <a:buChar char="•"/>
            </a:pPr>
            <a:r>
              <a:rPr lang="es-ES" sz="2000" dirty="0" smtClean="0"/>
              <a:t>No engancho al público desde el inicio.</a:t>
            </a:r>
          </a:p>
          <a:p>
            <a:pPr marL="285750" indent="-285750">
              <a:buFont typeface="Arial" charset="0"/>
              <a:buChar char="•"/>
            </a:pPr>
            <a:endParaRPr lang="es-ES" sz="2000" dirty="0"/>
          </a:p>
          <a:p>
            <a:pPr marL="285750" indent="-285750">
              <a:buFont typeface="Arial" charset="0"/>
              <a:buChar char="•"/>
            </a:pPr>
            <a:r>
              <a:rPr lang="es-ES" sz="2000" dirty="0" smtClean="0"/>
              <a:t>Sus ayudas visuales son pésimas.</a:t>
            </a:r>
          </a:p>
          <a:p>
            <a:pPr marL="285750" indent="-285750">
              <a:buFont typeface="Arial" charset="0"/>
              <a:buChar char="•"/>
            </a:pPr>
            <a:endParaRPr lang="es-ES" sz="2000" dirty="0"/>
          </a:p>
          <a:p>
            <a:pPr marL="285750" indent="-285750">
              <a:buFont typeface="Arial" charset="0"/>
              <a:buChar char="•"/>
            </a:pPr>
            <a:r>
              <a:rPr lang="es-ES" sz="2000" dirty="0" smtClean="0"/>
              <a:t>Es un pésimo presentador.</a:t>
            </a:r>
          </a:p>
          <a:p>
            <a:pPr marL="285750" indent="-285750">
              <a:buFont typeface="Arial" charset="0"/>
              <a:buChar char="•"/>
            </a:pPr>
            <a:endParaRPr lang="es-ES" sz="2000" dirty="0"/>
          </a:p>
          <a:p>
            <a:pPr marL="285750" indent="-285750">
              <a:buFont typeface="Arial" charset="0"/>
              <a:buChar char="•"/>
            </a:pPr>
            <a:r>
              <a:rPr lang="es-ES" sz="2000" dirty="0" smtClean="0"/>
              <a:t>No se preparó.</a:t>
            </a:r>
          </a:p>
        </p:txBody>
      </p:sp>
    </p:spTree>
    <p:extLst>
      <p:ext uri="{BB962C8B-B14F-4D97-AF65-F5344CB8AC3E}">
        <p14:creationId xmlns:p14="http://schemas.microsoft.com/office/powerpoint/2010/main" val="4367409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ES_tradnl" dirty="0" smtClean="0"/>
              <a:t>El software comercial tiene una componente muy importante en el desarrollo de g</a:t>
            </a:r>
            <a:r>
              <a:rPr lang="es-ES" dirty="0" err="1" smtClean="0"/>
              <a:t>ráficos</a:t>
            </a:r>
            <a:r>
              <a:rPr lang="es-ES" dirty="0" smtClean="0"/>
              <a:t> de alta calidad</a:t>
            </a:r>
            <a:endParaRPr lang="es-ES_tradnl" dirty="0"/>
          </a:p>
        </p:txBody>
      </p:sp>
      <p:pic>
        <p:nvPicPr>
          <p:cNvPr id="3" name="Imagen 2"/>
          <p:cNvPicPr>
            <a:picLocks noChangeAspect="1"/>
          </p:cNvPicPr>
          <p:nvPr/>
        </p:nvPicPr>
        <p:blipFill>
          <a:blip r:embed="rId2"/>
          <a:stretch>
            <a:fillRect/>
          </a:stretch>
        </p:blipFill>
        <p:spPr>
          <a:xfrm>
            <a:off x="447700" y="1254650"/>
            <a:ext cx="2981300" cy="3199036"/>
          </a:xfrm>
          <a:prstGeom prst="rect">
            <a:avLst/>
          </a:prstGeom>
        </p:spPr>
      </p:pic>
      <p:pic>
        <p:nvPicPr>
          <p:cNvPr id="4" name="Imagen 3"/>
          <p:cNvPicPr>
            <a:picLocks noChangeAspect="1"/>
          </p:cNvPicPr>
          <p:nvPr/>
        </p:nvPicPr>
        <p:blipFill>
          <a:blip r:embed="rId3"/>
          <a:stretch>
            <a:fillRect/>
          </a:stretch>
        </p:blipFill>
        <p:spPr>
          <a:xfrm>
            <a:off x="185738" y="4721524"/>
            <a:ext cx="9872662" cy="1836104"/>
          </a:xfrm>
          <a:prstGeom prst="rect">
            <a:avLst/>
          </a:prstGeom>
        </p:spPr>
      </p:pic>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1900" y="1097294"/>
            <a:ext cx="3720664" cy="3348114"/>
          </a:xfrm>
          <a:prstGeom prst="rect">
            <a:avLst/>
          </a:prstGeom>
        </p:spPr>
      </p:pic>
    </p:spTree>
    <p:extLst>
      <p:ext uri="{BB962C8B-B14F-4D97-AF65-F5344CB8AC3E}">
        <p14:creationId xmlns:p14="http://schemas.microsoft.com/office/powerpoint/2010/main" val="10002236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19799" y="3462999"/>
            <a:ext cx="8932201" cy="576000"/>
          </a:xfrm>
        </p:spPr>
        <p:txBody>
          <a:bodyPr>
            <a:noAutofit/>
          </a:bodyPr>
          <a:lstStyle/>
          <a:p>
            <a:pPr algn="r"/>
            <a:r>
              <a:rPr lang="es-ES_tradnl" sz="11500" dirty="0" smtClean="0"/>
              <a:t>Narrativa</a:t>
            </a:r>
            <a:endParaRPr lang="es-ES_tradnl" sz="11500" dirty="0"/>
          </a:p>
        </p:txBody>
      </p:sp>
    </p:spTree>
    <p:extLst>
      <p:ext uri="{BB962C8B-B14F-4D97-AF65-F5344CB8AC3E}">
        <p14:creationId xmlns:p14="http://schemas.microsoft.com/office/powerpoint/2010/main" val="17244909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Reglas para el nerviosismo y la </a:t>
            </a:r>
            <a:r>
              <a:rPr lang="es-ES_tradnl" dirty="0" err="1" smtClean="0"/>
              <a:t>comunicaci</a:t>
            </a:r>
            <a:r>
              <a:rPr lang="es-ES" dirty="0" err="1" smtClean="0"/>
              <a:t>ón</a:t>
            </a:r>
            <a:r>
              <a:rPr lang="es-ES" dirty="0" smtClean="0"/>
              <a:t> no verbal</a:t>
            </a:r>
            <a:endParaRPr lang="es-ES_tradnl" dirty="0"/>
          </a:p>
        </p:txBody>
      </p:sp>
      <p:sp>
        <p:nvSpPr>
          <p:cNvPr id="3" name="CuadroTexto 2"/>
          <p:cNvSpPr txBox="1"/>
          <p:nvPr/>
        </p:nvSpPr>
        <p:spPr>
          <a:xfrm>
            <a:off x="2552700" y="1676400"/>
            <a:ext cx="5570820" cy="3139321"/>
          </a:xfrm>
          <a:prstGeom prst="rect">
            <a:avLst/>
          </a:prstGeom>
          <a:noFill/>
        </p:spPr>
        <p:txBody>
          <a:bodyPr wrap="none" rtlCol="0">
            <a:spAutoFit/>
          </a:bodyPr>
          <a:lstStyle/>
          <a:p>
            <a:r>
              <a:rPr lang="es-CO" b="1" dirty="0"/>
              <a:t>SUS MANOS NUCA DEBEN ESTAR:	</a:t>
            </a:r>
            <a:endParaRPr lang="es-ES_tradnl" dirty="0"/>
          </a:p>
          <a:p>
            <a:endParaRPr lang="es-ES" dirty="0" smtClean="0"/>
          </a:p>
          <a:p>
            <a:r>
              <a:rPr lang="es-ES" dirty="0" smtClean="0"/>
              <a:t>En </a:t>
            </a:r>
            <a:r>
              <a:rPr lang="es-ES" dirty="0"/>
              <a:t>los bolsillos.</a:t>
            </a:r>
            <a:endParaRPr lang="es-ES_tradnl" dirty="0"/>
          </a:p>
          <a:p>
            <a:r>
              <a:rPr lang="es-ES" dirty="0"/>
              <a:t>Detrás de su espalda.</a:t>
            </a:r>
            <a:endParaRPr lang="es-ES_tradnl" dirty="0"/>
          </a:p>
          <a:p>
            <a:r>
              <a:rPr lang="es-ES" dirty="0"/>
              <a:t>Cruzadas.</a:t>
            </a:r>
            <a:endParaRPr lang="es-ES_tradnl" dirty="0"/>
          </a:p>
          <a:p>
            <a:r>
              <a:rPr lang="es-ES" dirty="0"/>
              <a:t>Agitándose nerviosamente.</a:t>
            </a:r>
            <a:endParaRPr lang="es-ES_tradnl" dirty="0"/>
          </a:p>
          <a:p>
            <a:r>
              <a:rPr lang="es-ES" dirty="0"/>
              <a:t> </a:t>
            </a:r>
            <a:endParaRPr lang="es-ES_tradnl" dirty="0"/>
          </a:p>
          <a:p>
            <a:r>
              <a:rPr lang="es-CO" b="1" dirty="0"/>
              <a:t>VIGILAR LA POSTURA, LOS GESTOS Y LOS MOVIMIENTOS</a:t>
            </a:r>
            <a:endParaRPr lang="es-ES_tradnl" dirty="0"/>
          </a:p>
          <a:p>
            <a:r>
              <a:rPr lang="es-CO" b="1" dirty="0"/>
              <a:t> </a:t>
            </a:r>
            <a:endParaRPr lang="es-ES_tradnl" dirty="0"/>
          </a:p>
          <a:p>
            <a:r>
              <a:rPr lang="es-CO" b="1" dirty="0"/>
              <a:t>MANTENGA CONTACTO VISUAL </a:t>
            </a:r>
            <a:endParaRPr lang="es-ES_tradnl" dirty="0"/>
          </a:p>
          <a:p>
            <a:endParaRPr lang="es-ES_tradnl" dirty="0"/>
          </a:p>
        </p:txBody>
      </p:sp>
    </p:spTree>
    <p:extLst>
      <p:ext uri="{BB962C8B-B14F-4D97-AF65-F5344CB8AC3E}">
        <p14:creationId xmlns:p14="http://schemas.microsoft.com/office/powerpoint/2010/main" val="16112408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Manejo del lenguaje</a:t>
            </a:r>
            <a:endParaRPr lang="es-ES_tradnl" dirty="0"/>
          </a:p>
        </p:txBody>
      </p:sp>
      <p:sp>
        <p:nvSpPr>
          <p:cNvPr id="3" name="CuadroTexto 2"/>
          <p:cNvSpPr txBox="1"/>
          <p:nvPr/>
        </p:nvSpPr>
        <p:spPr>
          <a:xfrm>
            <a:off x="1714500" y="1562100"/>
            <a:ext cx="8134350" cy="4801314"/>
          </a:xfrm>
          <a:prstGeom prst="rect">
            <a:avLst/>
          </a:prstGeom>
          <a:noFill/>
        </p:spPr>
        <p:txBody>
          <a:bodyPr wrap="square" rtlCol="0">
            <a:spAutoFit/>
          </a:bodyPr>
          <a:lstStyle/>
          <a:p>
            <a:r>
              <a:rPr lang="es-CO" b="1" dirty="0"/>
              <a:t>CREA UNA PERSPECTIVA, UNA DISTANCIA MENTAL Y UNA </a:t>
            </a:r>
            <a:r>
              <a:rPr lang="es-CO" b="1" dirty="0" smtClean="0"/>
              <a:t>RELACIÓN</a:t>
            </a:r>
            <a:endParaRPr lang="es-ES_tradnl" dirty="0"/>
          </a:p>
          <a:p>
            <a:endParaRPr lang="es-CO" b="1" dirty="0" smtClean="0"/>
          </a:p>
          <a:p>
            <a:r>
              <a:rPr lang="es-CO" b="1" dirty="0" smtClean="0"/>
              <a:t>CREA </a:t>
            </a:r>
            <a:r>
              <a:rPr lang="es-CO" b="1" dirty="0"/>
              <a:t>UNA IMAGEN DEL PRESENTADOR EN EL </a:t>
            </a:r>
            <a:r>
              <a:rPr lang="es-CO" b="1" dirty="0" smtClean="0"/>
              <a:t>PÚBLICO</a:t>
            </a:r>
            <a:endParaRPr lang="es-ES_tradnl" dirty="0"/>
          </a:p>
          <a:p>
            <a:endParaRPr lang="es-CO" b="1" dirty="0" smtClean="0"/>
          </a:p>
          <a:p>
            <a:r>
              <a:rPr lang="es-CO" b="1" dirty="0" smtClean="0"/>
              <a:t>AFIANZA </a:t>
            </a:r>
            <a:r>
              <a:rPr lang="es-CO" b="1" dirty="0"/>
              <a:t>O DESTRUYE LA </a:t>
            </a:r>
            <a:r>
              <a:rPr lang="es-CO" b="1" dirty="0" smtClean="0"/>
              <a:t>CREDIBILIDAD</a:t>
            </a:r>
            <a:endParaRPr lang="es-ES_tradnl" dirty="0"/>
          </a:p>
          <a:p>
            <a:r>
              <a:rPr lang="es-CO" b="1" dirty="0"/>
              <a:t> </a:t>
            </a:r>
            <a:endParaRPr lang="es-ES_tradnl" dirty="0"/>
          </a:p>
          <a:p>
            <a:r>
              <a:rPr lang="es-CO" b="1" dirty="0"/>
              <a:t>SUGERENCIA PARA EL MANEJO DEL ESTILO ORAL</a:t>
            </a:r>
            <a:r>
              <a:rPr lang="es-CO" b="1" dirty="0" smtClean="0"/>
              <a:t>:</a:t>
            </a:r>
          </a:p>
          <a:p>
            <a:endParaRPr lang="es-ES_tradnl" dirty="0"/>
          </a:p>
          <a:p>
            <a:r>
              <a:rPr lang="es-ES" dirty="0"/>
              <a:t>No usar </a:t>
            </a:r>
            <a:r>
              <a:rPr lang="es-ES" dirty="0" err="1"/>
              <a:t>cliches</a:t>
            </a:r>
            <a:endParaRPr lang="es-ES_tradnl" dirty="0"/>
          </a:p>
          <a:p>
            <a:r>
              <a:rPr lang="es-ES" dirty="0"/>
              <a:t>Usar lenguaje simple</a:t>
            </a:r>
            <a:endParaRPr lang="es-ES_tradnl" dirty="0"/>
          </a:p>
          <a:p>
            <a:r>
              <a:rPr lang="es-ES" dirty="0"/>
              <a:t>Elimine los verbos ser y estar</a:t>
            </a:r>
            <a:endParaRPr lang="es-ES_tradnl" dirty="0"/>
          </a:p>
          <a:p>
            <a:r>
              <a:rPr lang="es-ES" dirty="0"/>
              <a:t>Use verbos descriptivos</a:t>
            </a:r>
            <a:endParaRPr lang="es-ES_tradnl" dirty="0"/>
          </a:p>
          <a:p>
            <a:r>
              <a:rPr lang="es-ES" dirty="0"/>
              <a:t>Evite la verbosidad</a:t>
            </a:r>
            <a:endParaRPr lang="es-ES_tradnl" dirty="0"/>
          </a:p>
          <a:p>
            <a:r>
              <a:rPr lang="es-ES" dirty="0"/>
              <a:t>No use palabras como absoluto, siempre, nunca, obvio.</a:t>
            </a:r>
            <a:endParaRPr lang="es-ES_tradnl" dirty="0"/>
          </a:p>
          <a:p>
            <a:r>
              <a:rPr lang="es-ES" dirty="0"/>
              <a:t>De descripciones vividas</a:t>
            </a:r>
            <a:endParaRPr lang="es-ES_tradnl" dirty="0"/>
          </a:p>
          <a:p>
            <a:r>
              <a:rPr lang="es-ES" dirty="0"/>
              <a:t>Evite imprecisión y juicio: mucho, poco, lejos, cerca, bueno, malo.</a:t>
            </a:r>
            <a:endParaRPr lang="es-ES_tradnl" dirty="0"/>
          </a:p>
          <a:p>
            <a:endParaRPr lang="es-ES_tradnl" dirty="0"/>
          </a:p>
        </p:txBody>
      </p:sp>
    </p:spTree>
    <p:extLst>
      <p:ext uri="{BB962C8B-B14F-4D97-AF65-F5344CB8AC3E}">
        <p14:creationId xmlns:p14="http://schemas.microsoft.com/office/powerpoint/2010/main" val="1243974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Reglas para evidenciar la </a:t>
            </a:r>
            <a:r>
              <a:rPr lang="es-ES_tradnl" dirty="0" err="1" smtClean="0"/>
              <a:t>preparaci</a:t>
            </a:r>
            <a:r>
              <a:rPr lang="es-ES" dirty="0" err="1" smtClean="0"/>
              <a:t>ón</a:t>
            </a:r>
            <a:endParaRPr lang="es-ES_tradnl" dirty="0"/>
          </a:p>
        </p:txBody>
      </p:sp>
      <p:sp>
        <p:nvSpPr>
          <p:cNvPr id="3" name="CuadroTexto 2"/>
          <p:cNvSpPr txBox="1"/>
          <p:nvPr/>
        </p:nvSpPr>
        <p:spPr>
          <a:xfrm>
            <a:off x="3429000" y="2076450"/>
            <a:ext cx="5581650" cy="2585323"/>
          </a:xfrm>
          <a:prstGeom prst="rect">
            <a:avLst/>
          </a:prstGeom>
          <a:noFill/>
        </p:spPr>
        <p:txBody>
          <a:bodyPr wrap="square" rtlCol="0">
            <a:spAutoFit/>
          </a:bodyPr>
          <a:lstStyle/>
          <a:p>
            <a:r>
              <a:rPr lang="es-CO" dirty="0"/>
              <a:t>Presentación personal.</a:t>
            </a:r>
            <a:endParaRPr lang="es-ES_tradnl" dirty="0"/>
          </a:p>
          <a:p>
            <a:r>
              <a:rPr lang="es-CO" dirty="0"/>
              <a:t> </a:t>
            </a:r>
            <a:endParaRPr lang="es-ES_tradnl" dirty="0"/>
          </a:p>
          <a:p>
            <a:r>
              <a:rPr lang="es-CO" dirty="0"/>
              <a:t>Puntualidad.</a:t>
            </a:r>
            <a:endParaRPr lang="es-ES_tradnl" dirty="0"/>
          </a:p>
          <a:p>
            <a:r>
              <a:rPr lang="es-ES" dirty="0"/>
              <a:t> </a:t>
            </a:r>
            <a:endParaRPr lang="es-ES_tradnl" dirty="0"/>
          </a:p>
          <a:p>
            <a:r>
              <a:rPr lang="es-CO" dirty="0"/>
              <a:t>Revisar todo antes de empezar</a:t>
            </a:r>
            <a:endParaRPr lang="es-ES_tradnl" dirty="0"/>
          </a:p>
          <a:p>
            <a:r>
              <a:rPr lang="es-CO" dirty="0"/>
              <a:t> </a:t>
            </a:r>
            <a:endParaRPr lang="es-ES_tradnl" dirty="0"/>
          </a:p>
          <a:p>
            <a:r>
              <a:rPr lang="es-CO" dirty="0"/>
              <a:t>Falta de preparación.</a:t>
            </a:r>
            <a:endParaRPr lang="es-ES_tradnl" dirty="0"/>
          </a:p>
          <a:p>
            <a:r>
              <a:rPr lang="es-ES" dirty="0"/>
              <a:t> </a:t>
            </a:r>
            <a:endParaRPr lang="es-ES_tradnl" dirty="0"/>
          </a:p>
          <a:p>
            <a:r>
              <a:rPr lang="es-ES" dirty="0"/>
              <a:t>Manejo del tiempo.</a:t>
            </a:r>
            <a:r>
              <a:rPr lang="es-ES_tradnl" dirty="0"/>
              <a:t> </a:t>
            </a:r>
          </a:p>
        </p:txBody>
      </p:sp>
    </p:spTree>
    <p:extLst>
      <p:ext uri="{BB962C8B-B14F-4D97-AF65-F5344CB8AC3E}">
        <p14:creationId xmlns:p14="http://schemas.microsoft.com/office/powerpoint/2010/main" val="4169115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86519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425699" y="2612098"/>
            <a:ext cx="7679499" cy="1934501"/>
          </a:xfrm>
        </p:spPr>
        <p:txBody>
          <a:bodyPr>
            <a:normAutofit/>
          </a:bodyPr>
          <a:lstStyle/>
          <a:p>
            <a:pPr algn="r">
              <a:lnSpc>
                <a:spcPct val="150000"/>
              </a:lnSpc>
            </a:pPr>
            <a:r>
              <a:rPr lang="es-ES_tradnl" sz="3600" dirty="0" smtClean="0"/>
              <a:t>En </a:t>
            </a:r>
            <a:r>
              <a:rPr lang="es-ES_tradnl" sz="3600" smtClean="0"/>
              <a:t>esta presentación</a:t>
            </a:r>
            <a:r>
              <a:rPr lang="es-ES" sz="3600" dirty="0" smtClean="0"/>
              <a:t> voy a darle unas reglas básicas para mejorar sus presentaciones</a:t>
            </a:r>
            <a:endParaRPr lang="es-ES_tradnl" sz="3600" dirty="0"/>
          </a:p>
        </p:txBody>
      </p:sp>
    </p:spTree>
    <p:extLst>
      <p:ext uri="{BB962C8B-B14F-4D97-AF65-F5344CB8AC3E}">
        <p14:creationId xmlns:p14="http://schemas.microsoft.com/office/powerpoint/2010/main" val="1168063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19799" y="3462999"/>
            <a:ext cx="8932201" cy="576000"/>
          </a:xfrm>
        </p:spPr>
        <p:txBody>
          <a:bodyPr>
            <a:noAutofit/>
          </a:bodyPr>
          <a:lstStyle/>
          <a:p>
            <a:pPr algn="r"/>
            <a:r>
              <a:rPr lang="es-ES_tradnl" sz="11500" dirty="0" err="1" smtClean="0"/>
              <a:t>Preparaci</a:t>
            </a:r>
            <a:r>
              <a:rPr lang="es-ES" sz="11500" dirty="0" err="1" smtClean="0"/>
              <a:t>ón</a:t>
            </a:r>
            <a:endParaRPr lang="es-ES_tradnl" sz="11500" dirty="0"/>
          </a:p>
        </p:txBody>
      </p:sp>
    </p:spTree>
    <p:extLst>
      <p:ext uri="{BB962C8B-B14F-4D97-AF65-F5344CB8AC3E}">
        <p14:creationId xmlns:p14="http://schemas.microsoft.com/office/powerpoint/2010/main" val="888467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Diseñe la presentación para cada audiencia específica.</a:t>
            </a:r>
            <a:endParaRPr lang="es-ES_tradnl" dirty="0"/>
          </a:p>
        </p:txBody>
      </p:sp>
      <p:sp>
        <p:nvSpPr>
          <p:cNvPr id="4" name="CuadroTexto 3"/>
          <p:cNvSpPr txBox="1"/>
          <p:nvPr/>
        </p:nvSpPr>
        <p:spPr>
          <a:xfrm>
            <a:off x="3429000" y="2305050"/>
            <a:ext cx="6496050" cy="3416320"/>
          </a:xfrm>
          <a:prstGeom prst="rect">
            <a:avLst/>
          </a:prstGeom>
          <a:noFill/>
        </p:spPr>
        <p:txBody>
          <a:bodyPr wrap="square" rtlCol="0">
            <a:spAutoFit/>
          </a:bodyPr>
          <a:lstStyle/>
          <a:p>
            <a:pPr marL="285750" indent="-285750">
              <a:buFont typeface="Arial" charset="0"/>
              <a:buChar char="•"/>
            </a:pPr>
            <a:r>
              <a:rPr lang="es-ES_tradnl" sz="2400" dirty="0" smtClean="0"/>
              <a:t>¿Quienes conforman su auditorio?</a:t>
            </a:r>
          </a:p>
          <a:p>
            <a:pPr marL="285750" indent="-285750">
              <a:buFont typeface="Arial" charset="0"/>
              <a:buChar char="•"/>
            </a:pPr>
            <a:endParaRPr lang="es-ES_tradnl" sz="2400" dirty="0"/>
          </a:p>
          <a:p>
            <a:pPr marL="285750" indent="-285750">
              <a:buFont typeface="Arial" charset="0"/>
              <a:buChar char="•"/>
            </a:pPr>
            <a:r>
              <a:rPr lang="es-ES_tradnl" sz="2400" dirty="0" smtClean="0"/>
              <a:t>¿Cu</a:t>
            </a:r>
            <a:r>
              <a:rPr lang="es-ES" sz="2400" dirty="0" err="1" smtClean="0"/>
              <a:t>ánto</a:t>
            </a:r>
            <a:r>
              <a:rPr lang="es-ES" sz="2400" dirty="0" smtClean="0"/>
              <a:t> realmente sabe su auditorio?</a:t>
            </a:r>
          </a:p>
          <a:p>
            <a:pPr marL="285750" indent="-285750">
              <a:buFont typeface="Arial" charset="0"/>
              <a:buChar char="•"/>
            </a:pPr>
            <a:endParaRPr lang="es-ES" sz="2400" dirty="0"/>
          </a:p>
          <a:p>
            <a:pPr marL="285750" indent="-285750">
              <a:buFont typeface="Arial" charset="0"/>
              <a:buChar char="•"/>
            </a:pPr>
            <a:r>
              <a:rPr lang="es-ES" sz="2400" dirty="0" smtClean="0"/>
              <a:t>¿Qué busca lograr con la presentación?</a:t>
            </a:r>
          </a:p>
          <a:p>
            <a:pPr marL="285750" indent="-285750">
              <a:buFont typeface="Arial" charset="0"/>
              <a:buChar char="•"/>
            </a:pPr>
            <a:endParaRPr lang="es-ES" sz="2400" dirty="0" smtClean="0"/>
          </a:p>
          <a:p>
            <a:pPr marL="285750" indent="-285750">
              <a:buFont typeface="Arial" charset="0"/>
              <a:buChar char="•"/>
            </a:pPr>
            <a:r>
              <a:rPr lang="es-ES" sz="2400" u="sng" dirty="0" smtClean="0"/>
              <a:t>¿Qué pregunta desea responder y para qué?</a:t>
            </a:r>
          </a:p>
          <a:p>
            <a:pPr marL="285750" indent="-285750">
              <a:buFont typeface="Arial" charset="0"/>
              <a:buChar char="•"/>
            </a:pPr>
            <a:endParaRPr lang="es-ES" sz="2400" dirty="0"/>
          </a:p>
          <a:p>
            <a:pPr marL="285750" indent="-285750">
              <a:buFont typeface="Arial" charset="0"/>
              <a:buChar char="•"/>
            </a:pPr>
            <a:r>
              <a:rPr lang="es-ES" sz="2400" dirty="0" smtClean="0"/>
              <a:t>¿Qué desea oír y que no desea oír su púbico?</a:t>
            </a:r>
            <a:endParaRPr lang="es-ES_tradnl" sz="2400" dirty="0"/>
          </a:p>
        </p:txBody>
      </p:sp>
    </p:spTree>
    <p:extLst>
      <p:ext uri="{BB962C8B-B14F-4D97-AF65-F5344CB8AC3E}">
        <p14:creationId xmlns:p14="http://schemas.microsoft.com/office/powerpoint/2010/main" val="171338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Diseñe el contenido acorde con el conocimiento del </a:t>
            </a:r>
            <a:r>
              <a:rPr lang="es-ES" dirty="0" smtClean="0"/>
              <a:t>público.</a:t>
            </a:r>
            <a:endParaRPr lang="es-ES_tradnl" dirty="0"/>
          </a:p>
        </p:txBody>
      </p:sp>
      <p:grpSp>
        <p:nvGrpSpPr>
          <p:cNvPr id="3" name="1 Grupo"/>
          <p:cNvGrpSpPr/>
          <p:nvPr/>
        </p:nvGrpSpPr>
        <p:grpSpPr>
          <a:xfrm>
            <a:off x="2518470" y="1194098"/>
            <a:ext cx="7344816" cy="3024336"/>
            <a:chOff x="539552" y="1268760"/>
            <a:chExt cx="7344816" cy="3024336"/>
          </a:xfrm>
        </p:grpSpPr>
        <p:cxnSp>
          <p:nvCxnSpPr>
            <p:cNvPr id="4" name="2 Conector recto de flecha"/>
            <p:cNvCxnSpPr/>
            <p:nvPr/>
          </p:nvCxnSpPr>
          <p:spPr>
            <a:xfrm flipV="1">
              <a:off x="3531052" y="1268760"/>
              <a:ext cx="1589" cy="232772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 name="3 Conector recto de flecha"/>
            <p:cNvCxnSpPr/>
            <p:nvPr/>
          </p:nvCxnSpPr>
          <p:spPr>
            <a:xfrm>
              <a:off x="3531846" y="3595691"/>
              <a:ext cx="4352522" cy="158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4 Forma libre"/>
            <p:cNvSpPr/>
            <p:nvPr/>
          </p:nvSpPr>
          <p:spPr>
            <a:xfrm>
              <a:off x="3717594" y="1628800"/>
              <a:ext cx="4094766" cy="1771614"/>
            </a:xfrm>
            <a:custGeom>
              <a:avLst/>
              <a:gdLst>
                <a:gd name="connsiteX0" fmla="*/ 0 w 3486150"/>
                <a:gd name="connsiteY0" fmla="*/ 0 h 1543050"/>
                <a:gd name="connsiteX1" fmla="*/ 590550 w 3486150"/>
                <a:gd name="connsiteY1" fmla="*/ 1143000 h 1543050"/>
                <a:gd name="connsiteX2" fmla="*/ 3486150 w 3486150"/>
                <a:gd name="connsiteY2" fmla="*/ 1543050 h 1543050"/>
              </a:gdLst>
              <a:ahLst/>
              <a:cxnLst>
                <a:cxn ang="0">
                  <a:pos x="connsiteX0" y="connsiteY0"/>
                </a:cxn>
                <a:cxn ang="0">
                  <a:pos x="connsiteX1" y="connsiteY1"/>
                </a:cxn>
                <a:cxn ang="0">
                  <a:pos x="connsiteX2" y="connsiteY2"/>
                </a:cxn>
              </a:cxnLst>
              <a:rect l="l" t="t" r="r" b="b"/>
              <a:pathLst>
                <a:path w="3486150" h="1543050">
                  <a:moveTo>
                    <a:pt x="0" y="0"/>
                  </a:moveTo>
                  <a:cubicBezTo>
                    <a:pt x="4762" y="442912"/>
                    <a:pt x="9525" y="885825"/>
                    <a:pt x="590550" y="1143000"/>
                  </a:cubicBezTo>
                  <a:cubicBezTo>
                    <a:pt x="1171575" y="1400175"/>
                    <a:pt x="2328862" y="1471612"/>
                    <a:pt x="3486150" y="1543050"/>
                  </a:cubicBezTo>
                </a:path>
              </a:pathLst>
            </a:custGeom>
            <a:ln w="412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grpSp>
          <p:nvGrpSpPr>
            <p:cNvPr id="7" name="5 Grupo"/>
            <p:cNvGrpSpPr/>
            <p:nvPr/>
          </p:nvGrpSpPr>
          <p:grpSpPr>
            <a:xfrm>
              <a:off x="3866314" y="3646765"/>
              <a:ext cx="3730022" cy="646331"/>
              <a:chOff x="3506274" y="3861048"/>
              <a:chExt cx="3730022" cy="646331"/>
            </a:xfrm>
          </p:grpSpPr>
          <p:sp>
            <p:nvSpPr>
              <p:cNvPr id="15" name="13 CuadroTexto"/>
              <p:cNvSpPr txBox="1"/>
              <p:nvPr/>
            </p:nvSpPr>
            <p:spPr>
              <a:xfrm>
                <a:off x="6705381" y="3953380"/>
                <a:ext cx="530915" cy="461665"/>
              </a:xfrm>
              <a:prstGeom prst="rect">
                <a:avLst/>
              </a:prstGeom>
              <a:noFill/>
            </p:spPr>
            <p:txBody>
              <a:bodyPr wrap="none" rtlCol="0">
                <a:spAutoFit/>
              </a:bodyPr>
              <a:lstStyle/>
              <a:p>
                <a:r>
                  <a:rPr lang="es-ES" sz="2400" b="1" dirty="0" smtClean="0"/>
                  <a:t>(+)</a:t>
                </a:r>
                <a:endParaRPr lang="es-ES" sz="2400" b="1" dirty="0"/>
              </a:p>
            </p:txBody>
          </p:sp>
          <p:sp>
            <p:nvSpPr>
              <p:cNvPr id="16" name="14 CuadroTexto"/>
              <p:cNvSpPr txBox="1"/>
              <p:nvPr/>
            </p:nvSpPr>
            <p:spPr>
              <a:xfrm>
                <a:off x="4139952" y="3861048"/>
                <a:ext cx="2370649" cy="646331"/>
              </a:xfrm>
              <a:prstGeom prst="rect">
                <a:avLst/>
              </a:prstGeom>
              <a:noFill/>
            </p:spPr>
            <p:txBody>
              <a:bodyPr wrap="none" rtlCol="0">
                <a:spAutoFit/>
              </a:bodyPr>
              <a:lstStyle/>
              <a:p>
                <a:pPr algn="ctr"/>
                <a:r>
                  <a:rPr lang="es-ES" dirty="0" smtClean="0"/>
                  <a:t>Nivel de conocimientos</a:t>
                </a:r>
              </a:p>
              <a:p>
                <a:pPr algn="ctr"/>
                <a:r>
                  <a:rPr lang="es-ES" dirty="0" smtClean="0"/>
                  <a:t>de la audiencia</a:t>
                </a:r>
                <a:endParaRPr lang="es-ES" dirty="0"/>
              </a:p>
            </p:txBody>
          </p:sp>
          <p:sp>
            <p:nvSpPr>
              <p:cNvPr id="17" name="15 CuadroTexto"/>
              <p:cNvSpPr txBox="1"/>
              <p:nvPr/>
            </p:nvSpPr>
            <p:spPr>
              <a:xfrm>
                <a:off x="3506274" y="3953379"/>
                <a:ext cx="530915" cy="461665"/>
              </a:xfrm>
              <a:prstGeom prst="rect">
                <a:avLst/>
              </a:prstGeom>
              <a:noFill/>
            </p:spPr>
            <p:txBody>
              <a:bodyPr wrap="none" rtlCol="0">
                <a:spAutoFit/>
              </a:bodyPr>
              <a:lstStyle/>
              <a:p>
                <a:r>
                  <a:rPr lang="es-ES" sz="2400" b="1" dirty="0" smtClean="0"/>
                  <a:t>(–)</a:t>
                </a:r>
                <a:endParaRPr lang="es-ES" sz="2400" b="1" dirty="0"/>
              </a:p>
            </p:txBody>
          </p:sp>
        </p:grpSp>
        <p:grpSp>
          <p:nvGrpSpPr>
            <p:cNvPr id="8" name="6 Grupo"/>
            <p:cNvGrpSpPr/>
            <p:nvPr/>
          </p:nvGrpSpPr>
          <p:grpSpPr>
            <a:xfrm>
              <a:off x="539552" y="1556792"/>
              <a:ext cx="2882648" cy="1860268"/>
              <a:chOff x="107504" y="1813288"/>
              <a:chExt cx="2882648" cy="1860268"/>
            </a:xfrm>
          </p:grpSpPr>
          <p:sp>
            <p:nvSpPr>
              <p:cNvPr id="12" name="10 CuadroTexto"/>
              <p:cNvSpPr txBox="1"/>
              <p:nvPr/>
            </p:nvSpPr>
            <p:spPr>
              <a:xfrm>
                <a:off x="107504" y="2281757"/>
                <a:ext cx="2882648" cy="923330"/>
              </a:xfrm>
              <a:prstGeom prst="rect">
                <a:avLst/>
              </a:prstGeom>
              <a:noFill/>
            </p:spPr>
            <p:txBody>
              <a:bodyPr wrap="none" rtlCol="0">
                <a:spAutoFit/>
              </a:bodyPr>
              <a:lstStyle/>
              <a:p>
                <a:pPr algn="r"/>
                <a:r>
                  <a:rPr lang="es-ES" dirty="0" smtClean="0"/>
                  <a:t>Nivel de conocimientos</a:t>
                </a:r>
              </a:p>
              <a:p>
                <a:pPr algn="r"/>
                <a:r>
                  <a:rPr lang="es-ES" dirty="0" smtClean="0"/>
                  <a:t>requeridos para comprender</a:t>
                </a:r>
              </a:p>
              <a:p>
                <a:pPr algn="r"/>
                <a:r>
                  <a:rPr lang="es-ES" dirty="0" smtClean="0"/>
                  <a:t>la presentación</a:t>
                </a:r>
              </a:p>
            </p:txBody>
          </p:sp>
          <p:sp>
            <p:nvSpPr>
              <p:cNvPr id="13" name="11 CuadroTexto"/>
              <p:cNvSpPr txBox="1"/>
              <p:nvPr/>
            </p:nvSpPr>
            <p:spPr>
              <a:xfrm>
                <a:off x="2459237" y="1813288"/>
                <a:ext cx="530915" cy="461665"/>
              </a:xfrm>
              <a:prstGeom prst="rect">
                <a:avLst/>
              </a:prstGeom>
              <a:noFill/>
            </p:spPr>
            <p:txBody>
              <a:bodyPr wrap="none" rtlCol="0">
                <a:spAutoFit/>
              </a:bodyPr>
              <a:lstStyle/>
              <a:p>
                <a:r>
                  <a:rPr lang="es-ES" sz="2400" b="1" dirty="0" smtClean="0"/>
                  <a:t>(+)</a:t>
                </a:r>
                <a:endParaRPr lang="es-ES" sz="2400" b="1" dirty="0"/>
              </a:p>
            </p:txBody>
          </p:sp>
          <p:sp>
            <p:nvSpPr>
              <p:cNvPr id="14" name="12 CuadroTexto"/>
              <p:cNvSpPr txBox="1"/>
              <p:nvPr/>
            </p:nvSpPr>
            <p:spPr>
              <a:xfrm>
                <a:off x="2459237" y="3211891"/>
                <a:ext cx="530915" cy="461665"/>
              </a:xfrm>
              <a:prstGeom prst="rect">
                <a:avLst/>
              </a:prstGeom>
              <a:noFill/>
            </p:spPr>
            <p:txBody>
              <a:bodyPr wrap="none" rtlCol="0">
                <a:spAutoFit/>
              </a:bodyPr>
              <a:lstStyle/>
              <a:p>
                <a:r>
                  <a:rPr lang="es-ES" sz="2400" b="1" dirty="0" smtClean="0"/>
                  <a:t>(–)</a:t>
                </a:r>
                <a:endParaRPr lang="es-ES" sz="2400" b="1" dirty="0"/>
              </a:p>
            </p:txBody>
          </p:sp>
        </p:grpSp>
        <p:sp>
          <p:nvSpPr>
            <p:cNvPr id="9" name="7 CuadroTexto"/>
            <p:cNvSpPr txBox="1"/>
            <p:nvPr/>
          </p:nvSpPr>
          <p:spPr>
            <a:xfrm>
              <a:off x="5375110" y="1509291"/>
              <a:ext cx="1909561" cy="646331"/>
            </a:xfrm>
            <a:prstGeom prst="rect">
              <a:avLst/>
            </a:prstGeom>
            <a:noFill/>
          </p:spPr>
          <p:txBody>
            <a:bodyPr wrap="none" rtlCol="0">
              <a:spAutoFit/>
            </a:bodyPr>
            <a:lstStyle/>
            <a:p>
              <a:r>
                <a:rPr lang="es-ES" dirty="0" smtClean="0"/>
                <a:t>Nivel de detalle </a:t>
              </a:r>
            </a:p>
            <a:p>
              <a:r>
                <a:rPr lang="es-ES" dirty="0" smtClean="0"/>
                <a:t>de la presentación</a:t>
              </a:r>
            </a:p>
          </p:txBody>
        </p:sp>
        <p:cxnSp>
          <p:nvCxnSpPr>
            <p:cNvPr id="10" name="8 Conector recto"/>
            <p:cNvCxnSpPr/>
            <p:nvPr/>
          </p:nvCxnSpPr>
          <p:spPr>
            <a:xfrm>
              <a:off x="5004048" y="1700808"/>
              <a:ext cx="3600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9 Conector recto de flecha"/>
            <p:cNvCxnSpPr/>
            <p:nvPr/>
          </p:nvCxnSpPr>
          <p:spPr>
            <a:xfrm flipH="1">
              <a:off x="4067944" y="1700808"/>
              <a:ext cx="936104" cy="81379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8" name="21 CuadroTexto"/>
          <p:cNvSpPr txBox="1"/>
          <p:nvPr/>
        </p:nvSpPr>
        <p:spPr>
          <a:xfrm>
            <a:off x="7185233" y="5437924"/>
            <a:ext cx="1344727" cy="369332"/>
          </a:xfrm>
          <a:prstGeom prst="rect">
            <a:avLst/>
          </a:prstGeom>
          <a:noFill/>
        </p:spPr>
        <p:txBody>
          <a:bodyPr wrap="none" rtlCol="0">
            <a:spAutoFit/>
          </a:bodyPr>
          <a:lstStyle/>
          <a:p>
            <a:r>
              <a:rPr lang="en-US" dirty="0" err="1" smtClean="0"/>
              <a:t>Profundidad</a:t>
            </a:r>
            <a:endParaRPr lang="es-ES" dirty="0"/>
          </a:p>
        </p:txBody>
      </p:sp>
      <p:grpSp>
        <p:nvGrpSpPr>
          <p:cNvPr id="19" name="35 Grupo"/>
          <p:cNvGrpSpPr/>
          <p:nvPr/>
        </p:nvGrpSpPr>
        <p:grpSpPr>
          <a:xfrm>
            <a:off x="4314232" y="4650482"/>
            <a:ext cx="2882648" cy="1192778"/>
            <a:chOff x="251520" y="3100318"/>
            <a:chExt cx="2882648" cy="1192778"/>
          </a:xfrm>
        </p:grpSpPr>
        <p:sp>
          <p:nvSpPr>
            <p:cNvPr id="20" name="16 Trapecio"/>
            <p:cNvSpPr/>
            <p:nvPr/>
          </p:nvSpPr>
          <p:spPr>
            <a:xfrm rot="10800000">
              <a:off x="255395" y="3717032"/>
              <a:ext cx="2878773" cy="576064"/>
            </a:xfrm>
            <a:prstGeom prst="trapezoid">
              <a:avLst>
                <a:gd name="adj" fmla="val 4961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21" name="18 Conector recto de flecha"/>
            <p:cNvCxnSpPr/>
            <p:nvPr/>
          </p:nvCxnSpPr>
          <p:spPr>
            <a:xfrm>
              <a:off x="251520" y="3501008"/>
              <a:ext cx="2882648" cy="0"/>
            </a:xfrm>
            <a:prstGeom prst="straightConnector1">
              <a:avLst/>
            </a:prstGeom>
            <a:ln w="25400">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2" name="20 CuadroTexto"/>
            <p:cNvSpPr txBox="1"/>
            <p:nvPr/>
          </p:nvSpPr>
          <p:spPr>
            <a:xfrm>
              <a:off x="1169637" y="3100318"/>
              <a:ext cx="1050288" cy="369332"/>
            </a:xfrm>
            <a:prstGeom prst="rect">
              <a:avLst/>
            </a:prstGeom>
            <a:noFill/>
          </p:spPr>
          <p:txBody>
            <a:bodyPr wrap="none" rtlCol="0">
              <a:spAutoFit/>
            </a:bodyPr>
            <a:lstStyle/>
            <a:p>
              <a:r>
                <a:rPr lang="en-US" dirty="0" err="1" smtClean="0"/>
                <a:t>Amplitud</a:t>
              </a:r>
              <a:endParaRPr lang="es-ES" dirty="0"/>
            </a:p>
          </p:txBody>
        </p:sp>
        <p:cxnSp>
          <p:nvCxnSpPr>
            <p:cNvPr id="23" name="22 Conector recto de flecha"/>
            <p:cNvCxnSpPr/>
            <p:nvPr/>
          </p:nvCxnSpPr>
          <p:spPr>
            <a:xfrm>
              <a:off x="2699792" y="3717032"/>
              <a:ext cx="0" cy="576064"/>
            </a:xfrm>
            <a:prstGeom prst="straightConnector1">
              <a:avLst/>
            </a:prstGeom>
            <a:ln w="25400">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grpSp>
      <p:grpSp>
        <p:nvGrpSpPr>
          <p:cNvPr id="24" name="34 Grupo"/>
          <p:cNvGrpSpPr/>
          <p:nvPr/>
        </p:nvGrpSpPr>
        <p:grpSpPr>
          <a:xfrm>
            <a:off x="8529960" y="4650482"/>
            <a:ext cx="1261318" cy="1800200"/>
            <a:chOff x="1006426" y="4581128"/>
            <a:chExt cx="1261318" cy="1800200"/>
          </a:xfrm>
        </p:grpSpPr>
        <p:sp>
          <p:nvSpPr>
            <p:cNvPr id="25" name="26 Trapecio"/>
            <p:cNvSpPr/>
            <p:nvPr/>
          </p:nvSpPr>
          <p:spPr>
            <a:xfrm rot="10800000">
              <a:off x="1006426" y="4725144"/>
              <a:ext cx="1261317" cy="1656184"/>
            </a:xfrm>
            <a:prstGeom prst="trapezoid">
              <a:avLst>
                <a:gd name="adj" fmla="val 3329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cxnSp>
          <p:nvCxnSpPr>
            <p:cNvPr id="26" name="27 Conector recto de flecha"/>
            <p:cNvCxnSpPr/>
            <p:nvPr/>
          </p:nvCxnSpPr>
          <p:spPr>
            <a:xfrm>
              <a:off x="1006426" y="4581128"/>
              <a:ext cx="1261318" cy="0"/>
            </a:xfrm>
            <a:prstGeom prst="straightConnector1">
              <a:avLst/>
            </a:prstGeom>
            <a:ln w="25400">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7" name="31 Conector recto de flecha"/>
            <p:cNvCxnSpPr/>
            <p:nvPr/>
          </p:nvCxnSpPr>
          <p:spPr>
            <a:xfrm>
              <a:off x="1637084" y="4725144"/>
              <a:ext cx="0" cy="1656184"/>
            </a:xfrm>
            <a:prstGeom prst="straightConnector1">
              <a:avLst/>
            </a:prstGeom>
            <a:ln w="25400">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24205330"/>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 clases" id="{A169B423-FB98-B647-9A14-3B957B6EC164}" vid="{6B98064B-4CE2-604E-96CC-8C1AF549D85B}"/>
    </a:ext>
  </a:extLst>
</a:theme>
</file>

<file path=docProps/app.xml><?xml version="1.0" encoding="utf-8"?>
<Properties xmlns="http://schemas.openxmlformats.org/officeDocument/2006/extended-properties" xmlns:vt="http://schemas.openxmlformats.org/officeDocument/2006/docPropsVTypes">
  <Template/>
  <TotalTime>1726</TotalTime>
  <Words>1379</Words>
  <Application>Microsoft Macintosh PowerPoint</Application>
  <PresentationFormat>Diapositivas de 35 mm</PresentationFormat>
  <Paragraphs>341</Paragraphs>
  <Slides>55</Slides>
  <Notes>0</Notes>
  <HiddenSlides>0</HiddenSlides>
  <MMClips>0</MMClips>
  <ScaleCrop>false</ScaleCrop>
  <HeadingPairs>
    <vt:vector size="6" baseType="variant">
      <vt:variant>
        <vt:lpstr>Fuentes usadas</vt:lpstr>
      </vt:variant>
      <vt:variant>
        <vt:i4>17</vt:i4>
      </vt:variant>
      <vt:variant>
        <vt:lpstr>Tema</vt:lpstr>
      </vt:variant>
      <vt:variant>
        <vt:i4>1</vt:i4>
      </vt:variant>
      <vt:variant>
        <vt:lpstr>Títulos de diapositiva</vt:lpstr>
      </vt:variant>
      <vt:variant>
        <vt:i4>55</vt:i4>
      </vt:variant>
    </vt:vector>
  </HeadingPairs>
  <TitlesOfParts>
    <vt:vector size="73" baseType="lpstr">
      <vt:lpstr>Arial Narrow</vt:lpstr>
      <vt:lpstr>Book Antiqua</vt:lpstr>
      <vt:lpstr>Bookman Old Style</vt:lpstr>
      <vt:lpstr>Calibri</vt:lpstr>
      <vt:lpstr>Calibri Light</vt:lpstr>
      <vt:lpstr>Comic Sans MS</vt:lpstr>
      <vt:lpstr>Edwardian Script ITC</vt:lpstr>
      <vt:lpstr>Franklin Gothic Book</vt:lpstr>
      <vt:lpstr>Franklin Gothic Demi</vt:lpstr>
      <vt:lpstr>Freestyle Script</vt:lpstr>
      <vt:lpstr>Haettenschweiler</vt:lpstr>
      <vt:lpstr>Lucida Handwriting</vt:lpstr>
      <vt:lpstr>Menlo</vt:lpstr>
      <vt:lpstr>Tempus Sans ITC</vt:lpstr>
      <vt:lpstr>Times New Roman</vt:lpstr>
      <vt:lpstr>Verdana</vt:lpstr>
      <vt:lpstr>Arial</vt:lpstr>
      <vt:lpstr>Tema de Office</vt:lpstr>
      <vt:lpstr>El arte de presentar y convencer a través de los datos</vt:lpstr>
      <vt:lpstr>¿Usted es capaz de convencer?</vt:lpstr>
      <vt:lpstr>¿Cómo se vende una idea?</vt:lpstr>
      <vt:lpstr>Las componentes claves de una presentación en data storytelling:</vt:lpstr>
      <vt:lpstr>Principales razones para fallar en una presentación</vt:lpstr>
      <vt:lpstr>En esta presentación voy a darle unas reglas básicas para mejorar sus presentaciones</vt:lpstr>
      <vt:lpstr>Preparación</vt:lpstr>
      <vt:lpstr>Diseñe la presentación para cada audiencia específica.</vt:lpstr>
      <vt:lpstr>Diseñe el contenido acorde con el conocimiento del público.</vt:lpstr>
      <vt:lpstr>Defina claramente que desea lograr con su presentación.</vt:lpstr>
      <vt:lpstr>Ubíquese adecuadamente respecto al público y las ayudas visuales</vt:lpstr>
      <vt:lpstr>Defina claramente el flujo de las ideas claves.</vt:lpstr>
      <vt:lpstr>En la definición del contenido aplique las siguiente reglas básicas:</vt:lpstr>
      <vt:lpstr>Datos</vt:lpstr>
      <vt:lpstr>Establezca la credibilidad de su información</vt:lpstr>
      <vt:lpstr>Ayudas Visuales</vt:lpstr>
      <vt:lpstr>Aplique los siguientes criterios de diseño para sus ayudas visuales</vt:lpstr>
      <vt:lpstr>Aplique las siguientes reglas para preparar los títulos de sus diapositivas.</vt:lpstr>
      <vt:lpstr>Estructura recomendada para facilitar el seguimiento del público</vt:lpstr>
      <vt:lpstr>Ejemplo</vt:lpstr>
      <vt:lpstr>Use un tamaño de texto apropiado para la disposición del auditorio</vt:lpstr>
      <vt:lpstr>Use cuidadosamente los efectos del texto</vt:lpstr>
      <vt:lpstr>Use cuidadosamente los efectos de texto</vt:lpstr>
      <vt:lpstr>No utilice efectos innecesarios</vt:lpstr>
      <vt:lpstr>Busque contrastes de color que faciliten la lectura</vt:lpstr>
      <vt:lpstr>Elimine diapositivas difíciles de leer</vt:lpstr>
      <vt:lpstr>Evite la abundancia innecesaria de detalles</vt:lpstr>
      <vt:lpstr>Evite la abundancia innecesaria de detalles</vt:lpstr>
      <vt:lpstr>Demasiada información! (y poca comprensión)</vt:lpstr>
      <vt:lpstr>Presentación de PowerPoint</vt:lpstr>
      <vt:lpstr>Otro ejemplo de lo que no se debe hacer.</vt:lpstr>
      <vt:lpstr>Enfatice los puntos clave en gráficos</vt:lpstr>
      <vt:lpstr>Ejemplo de énfasis por variación de tamaño</vt:lpstr>
      <vt:lpstr>Use diagramas que enfaticen el concepto que desea presentar</vt:lpstr>
      <vt:lpstr>Use diagramas que sean fáciles de leer e interpretar</vt:lpstr>
      <vt:lpstr>Ejemplo de simplificación de un diagrama</vt:lpstr>
      <vt:lpstr>The  2015  Top Ten Programming Languages (IEEE Spectrum)</vt:lpstr>
      <vt:lpstr>Malas y buenas decisiones sobre la presentación de datos</vt:lpstr>
      <vt:lpstr>Diagramas explicativos</vt:lpstr>
      <vt:lpstr>Use el énfasis en los diagramas</vt:lpstr>
      <vt:lpstr>Ejemplos</vt:lpstr>
      <vt:lpstr>Ejemplos</vt:lpstr>
      <vt:lpstr>Ejemplos</vt:lpstr>
      <vt:lpstr>Ejemplos</vt:lpstr>
      <vt:lpstr>Ejemplos</vt:lpstr>
      <vt:lpstr>Ejemplos</vt:lpstr>
      <vt:lpstr>Ejemplos</vt:lpstr>
      <vt:lpstr>Ejemplo</vt:lpstr>
      <vt:lpstr>Ejemplo</vt:lpstr>
      <vt:lpstr>El software comercial tiene una componente muy importante en el desarrollo de gráficos de alta calidad</vt:lpstr>
      <vt:lpstr>Narrativa</vt:lpstr>
      <vt:lpstr>Reglas para el nerviosismo y la comunicación no verbal</vt:lpstr>
      <vt:lpstr>Manejo del lenguaje</vt:lpstr>
      <vt:lpstr>Reglas para evidenciar la preparación</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David Velasquez Henao</dc:creator>
  <cp:lastModifiedBy>Juan David Velasquez Henao</cp:lastModifiedBy>
  <cp:revision>66</cp:revision>
  <cp:lastPrinted>2016-08-19T16:42:30Z</cp:lastPrinted>
  <dcterms:created xsi:type="dcterms:W3CDTF">2015-10-21T13:41:33Z</dcterms:created>
  <dcterms:modified xsi:type="dcterms:W3CDTF">2016-08-19T16:43:22Z</dcterms:modified>
</cp:coreProperties>
</file>